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drawings/drawing2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414" r:id="rId2"/>
    <p:sldId id="424" r:id="rId3"/>
    <p:sldId id="471" r:id="rId4"/>
    <p:sldId id="475" r:id="rId5"/>
    <p:sldId id="465" r:id="rId6"/>
    <p:sldId id="466" r:id="rId7"/>
    <p:sldId id="467" r:id="rId8"/>
    <p:sldId id="461" r:id="rId9"/>
    <p:sldId id="444" r:id="rId10"/>
    <p:sldId id="474" r:id="rId11"/>
    <p:sldId id="472" r:id="rId12"/>
    <p:sldId id="445" r:id="rId13"/>
    <p:sldId id="477" r:id="rId14"/>
    <p:sldId id="483" r:id="rId15"/>
    <p:sldId id="451" r:id="rId16"/>
    <p:sldId id="452" r:id="rId17"/>
    <p:sldId id="455" r:id="rId18"/>
    <p:sldId id="433" r:id="rId19"/>
  </p:sldIdLst>
  <p:sldSz cx="18291175" cy="10287000"/>
  <p:notesSz cx="6797675" cy="9926638"/>
  <p:defaultTextStyle>
    <a:defPPr>
      <a:defRPr lang="pl-PL"/>
    </a:defPPr>
    <a:lvl1pPr marL="0" algn="l" defTabSz="1633027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1pPr>
    <a:lvl2pPr marL="816513" algn="l" defTabSz="1633027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2pPr>
    <a:lvl3pPr marL="1633027" algn="l" defTabSz="1633027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3pPr>
    <a:lvl4pPr marL="2449540" algn="l" defTabSz="1633027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4pPr>
    <a:lvl5pPr marL="3266054" algn="l" defTabSz="1633027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5pPr>
    <a:lvl6pPr marL="4082567" algn="l" defTabSz="1633027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6pPr>
    <a:lvl7pPr marL="4899081" algn="l" defTabSz="1633027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7pPr>
    <a:lvl8pPr marL="5715594" algn="l" defTabSz="1633027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8pPr>
    <a:lvl9pPr marL="6532108" algn="l" defTabSz="1633027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40">
          <p15:clr>
            <a:srgbClr val="A4A3A4"/>
          </p15:clr>
        </p15:guide>
        <p15:guide id="2" pos="576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53FF"/>
    <a:srgbClr val="6F1DB3"/>
    <a:srgbClr val="320CD6"/>
    <a:srgbClr val="5200DD"/>
    <a:srgbClr val="3F08C8"/>
    <a:srgbClr val="2A0AB2"/>
    <a:srgbClr val="000043"/>
    <a:srgbClr val="2553FF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8778" autoAdjust="0"/>
  </p:normalViewPr>
  <p:slideViewPr>
    <p:cSldViewPr>
      <p:cViewPr varScale="1">
        <p:scale>
          <a:sx n="77" d="100"/>
          <a:sy n="77" d="100"/>
        </p:scale>
        <p:origin x="414" y="90"/>
      </p:cViewPr>
      <p:guideLst>
        <p:guide orient="horz" pos="3240"/>
        <p:guide pos="5761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0.22713469130492647"/>
          <c:w val="1"/>
          <c:h val="0.55054457645520138"/>
        </c:manualLayout>
      </c:layout>
      <c:lineChart>
        <c:grouping val="standard"/>
        <c:varyColors val="0"/>
        <c:ser>
          <c:idx val="0"/>
          <c:order val="0"/>
          <c:spPr>
            <a:ln w="85725" cap="sq">
              <a:solidFill>
                <a:schemeClr val="tx1">
                  <a:lumMod val="65000"/>
                  <a:lumOff val="35000"/>
                </a:schemeClr>
              </a:solidFill>
              <a:tailEnd type="stealth"/>
            </a:ln>
          </c:spPr>
          <c:marker>
            <c:symbol val="none"/>
          </c:marker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0-DE56-46AE-B178-B621EF5EFB70}"/>
              </c:ext>
            </c:extLst>
          </c:dPt>
          <c:dPt>
            <c:idx val="1"/>
            <c:bubble3D val="0"/>
            <c:extLst>
              <c:ext xmlns:c16="http://schemas.microsoft.com/office/drawing/2014/chart" uri="{C3380CC4-5D6E-409C-BE32-E72D297353CC}">
                <c16:uniqueId val="{00000001-DE56-46AE-B178-B621EF5EFB70}"/>
              </c:ext>
            </c:extLst>
          </c:dPt>
          <c:dPt>
            <c:idx val="2"/>
            <c:bubble3D val="0"/>
            <c:extLst>
              <c:ext xmlns:c16="http://schemas.microsoft.com/office/drawing/2014/chart" uri="{C3380CC4-5D6E-409C-BE32-E72D297353CC}">
                <c16:uniqueId val="{00000002-DE56-46AE-B178-B621EF5EFB70}"/>
              </c:ext>
            </c:extLst>
          </c:dPt>
          <c:dPt>
            <c:idx val="3"/>
            <c:bubble3D val="0"/>
            <c:extLst>
              <c:ext xmlns:c16="http://schemas.microsoft.com/office/drawing/2014/chart" uri="{C3380CC4-5D6E-409C-BE32-E72D297353CC}">
                <c16:uniqueId val="{00000003-DE56-46AE-B178-B621EF5EFB70}"/>
              </c:ext>
            </c:extLst>
          </c:dPt>
          <c:dLbls>
            <c:dLbl>
              <c:idx val="0"/>
              <c:layout>
                <c:manualLayout>
                  <c:x val="3.4780651167732976E-2"/>
                  <c:y val="4.1982788709494803E-2"/>
                </c:manualLayout>
              </c:layout>
              <c:tx>
                <c:rich>
                  <a:bodyPr/>
                  <a:lstStyle/>
                  <a:p>
                    <a:r>
                      <a:rPr lang="en-US" b="1" dirty="0"/>
                      <a:t>2 522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DE56-46AE-B178-B621EF5EFB70}"/>
                </c:ext>
              </c:extLst>
            </c:dLbl>
            <c:dLbl>
              <c:idx val="1"/>
              <c:layout>
                <c:manualLayout>
                  <c:x val="8.695162791933244E-3"/>
                  <c:y val="5.5977051612659742E-2"/>
                </c:manualLayout>
              </c:layout>
              <c:tx>
                <c:rich>
                  <a:bodyPr/>
                  <a:lstStyle/>
                  <a:p>
                    <a:r>
                      <a:rPr lang="en-US" b="1" dirty="0"/>
                      <a:t>4 541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DE56-46AE-B178-B621EF5EFB70}"/>
                </c:ext>
              </c:extLst>
            </c:dLbl>
            <c:dLbl>
              <c:idx val="2"/>
              <c:layout>
                <c:manualLayout>
                  <c:x val="1.0035009301098796E-2"/>
                  <c:y val="9.4447059890896176E-2"/>
                </c:manualLayout>
              </c:layout>
              <c:tx>
                <c:rich>
                  <a:bodyPr/>
                  <a:lstStyle/>
                  <a:p>
                    <a:r>
                      <a:rPr lang="en-US" b="1" dirty="0"/>
                      <a:t>4 475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DE56-46AE-B178-B621EF5EFB70}"/>
                </c:ext>
              </c:extLst>
            </c:dLbl>
            <c:dLbl>
              <c:idx val="3"/>
              <c:layout>
                <c:manualLayout>
                  <c:x val="-5.055270938069484E-4"/>
                  <c:y val="9.0574261589982094E-2"/>
                </c:manualLayout>
              </c:layout>
              <c:tx>
                <c:rich>
                  <a:bodyPr/>
                  <a:lstStyle/>
                  <a:p>
                    <a:r>
                      <a:rPr lang="en-US" b="1" dirty="0"/>
                      <a:t>3 062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DE56-46AE-B178-B621EF5EFB70}"/>
                </c:ext>
              </c:extLst>
            </c:dLbl>
            <c:dLbl>
              <c:idx val="4"/>
              <c:layout>
                <c:manualLayout>
                  <c:x val="3.6860594754403587E-3"/>
                  <c:y val="9.8982766087214763E-2"/>
                </c:manualLayout>
              </c:layout>
              <c:tx>
                <c:rich>
                  <a:bodyPr/>
                  <a:lstStyle/>
                  <a:p>
                    <a:r>
                      <a:rPr lang="en-US" b="1" baseline="0" dirty="0"/>
                      <a:t>4 286</a:t>
                    </a:r>
                    <a:endParaRPr lang="en-US" b="1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DE56-46AE-B178-B621EF5EFB7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>
                    <a:latin typeface="Helevetica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trendline>
            <c:spPr>
              <a:ln>
                <a:solidFill>
                  <a:schemeClr val="accent3">
                    <a:lumMod val="50000"/>
                  </a:schemeClr>
                </a:solidFill>
              </a:ln>
            </c:spPr>
            <c:trendlineType val="linear"/>
            <c:dispRSqr val="0"/>
            <c:dispEq val="0"/>
          </c:trendline>
          <c:cat>
            <c:strRef>
              <c:f>Arkusz1!$A$2:$A$6</c:f>
              <c:strCache>
                <c:ptCount val="5"/>
                <c:pt idx="0">
                  <c:v>1Q 2014/2015</c:v>
                </c:pt>
                <c:pt idx="1">
                  <c:v>1Q 2015/2016</c:v>
                </c:pt>
                <c:pt idx="2">
                  <c:v>1Q 2016/2017</c:v>
                </c:pt>
                <c:pt idx="3">
                  <c:v>1Q 2017/2018</c:v>
                </c:pt>
                <c:pt idx="4">
                  <c:v>1Q 2018/2019</c:v>
                </c:pt>
              </c:strCache>
            </c:strRef>
          </c:cat>
          <c:val>
            <c:numRef>
              <c:f>Arkusz1!$B$2:$B$6</c:f>
              <c:numCache>
                <c:formatCode>#,##0</c:formatCode>
                <c:ptCount val="5"/>
                <c:pt idx="0">
                  <c:v>2522</c:v>
                </c:pt>
                <c:pt idx="1">
                  <c:v>4541</c:v>
                </c:pt>
                <c:pt idx="2">
                  <c:v>4475</c:v>
                </c:pt>
                <c:pt idx="3">
                  <c:v>3061.8678</c:v>
                </c:pt>
                <c:pt idx="4">
                  <c:v>4285.8180500000071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DE56-46AE-B178-B621EF5EFB7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66829048"/>
        <c:axId val="466829440"/>
      </c:lineChart>
      <c:catAx>
        <c:axId val="46682904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 w="41275">
            <a:solidFill>
              <a:schemeClr val="tx1">
                <a:lumMod val="75000"/>
                <a:lumOff val="25000"/>
              </a:schemeClr>
            </a:solidFill>
          </a:ln>
        </c:spPr>
        <c:txPr>
          <a:bodyPr anchor="ctr" anchorCtr="0"/>
          <a:lstStyle/>
          <a:p>
            <a:pPr>
              <a:defRPr sz="1600" b="1">
                <a:solidFill>
                  <a:schemeClr val="tx1">
                    <a:lumMod val="65000"/>
                    <a:lumOff val="35000"/>
                  </a:schemeClr>
                </a:solidFill>
              </a:defRPr>
            </a:pPr>
            <a:endParaRPr lang="pl-PL"/>
          </a:p>
        </c:txPr>
        <c:crossAx val="466829440"/>
        <c:crosses val="autoZero"/>
        <c:auto val="1"/>
        <c:lblAlgn val="ctr"/>
        <c:lblOffset val="100"/>
        <c:noMultiLvlLbl val="0"/>
      </c:catAx>
      <c:valAx>
        <c:axId val="466829440"/>
        <c:scaling>
          <c:orientation val="minMax"/>
        </c:scaling>
        <c:delete val="1"/>
        <c:axPos val="l"/>
        <c:numFmt formatCode="#,##0" sourceLinked="1"/>
        <c:majorTickMark val="out"/>
        <c:minorTickMark val="none"/>
        <c:tickLblPos val="none"/>
        <c:crossAx val="466829048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pl-PL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5.7110056554562721E-2"/>
          <c:w val="1"/>
          <c:h val="0.78494764198313483"/>
        </c:manualLayout>
      </c:layout>
      <c:lineChart>
        <c:grouping val="standard"/>
        <c:varyColors val="0"/>
        <c:ser>
          <c:idx val="0"/>
          <c:order val="0"/>
          <c:spPr>
            <a:ln w="85725" cap="sq">
              <a:solidFill>
                <a:schemeClr val="tx1">
                  <a:lumMod val="65000"/>
                  <a:lumOff val="35000"/>
                </a:schemeClr>
              </a:solidFill>
              <a:tailEnd type="stealth"/>
            </a:ln>
          </c:spPr>
          <c:marker>
            <c:symbol val="none"/>
          </c:marker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0-0CD1-4071-A395-4E7EF039AB52}"/>
              </c:ext>
            </c:extLst>
          </c:dPt>
          <c:dPt>
            <c:idx val="1"/>
            <c:bubble3D val="0"/>
            <c:extLst>
              <c:ext xmlns:c16="http://schemas.microsoft.com/office/drawing/2014/chart" uri="{C3380CC4-5D6E-409C-BE32-E72D297353CC}">
                <c16:uniqueId val="{00000001-0CD1-4071-A395-4E7EF039AB52}"/>
              </c:ext>
            </c:extLst>
          </c:dPt>
          <c:dPt>
            <c:idx val="2"/>
            <c:bubble3D val="0"/>
            <c:extLst>
              <c:ext xmlns:c16="http://schemas.microsoft.com/office/drawing/2014/chart" uri="{C3380CC4-5D6E-409C-BE32-E72D297353CC}">
                <c16:uniqueId val="{00000002-0CD1-4071-A395-4E7EF039AB52}"/>
              </c:ext>
            </c:extLst>
          </c:dPt>
          <c:dPt>
            <c:idx val="3"/>
            <c:bubble3D val="0"/>
            <c:extLst>
              <c:ext xmlns:c16="http://schemas.microsoft.com/office/drawing/2014/chart" uri="{C3380CC4-5D6E-409C-BE32-E72D297353CC}">
                <c16:uniqueId val="{00000003-0CD1-4071-A395-4E7EF039AB52}"/>
              </c:ext>
            </c:extLst>
          </c:dPt>
          <c:dLbls>
            <c:dLbl>
              <c:idx val="0"/>
              <c:layout>
                <c:manualLayout>
                  <c:x val="3.4780651167732976E-2"/>
                  <c:y val="4.1982788709494803E-2"/>
                </c:manualLayout>
              </c:layout>
              <c:tx>
                <c:rich>
                  <a:bodyPr/>
                  <a:lstStyle/>
                  <a:p>
                    <a:r>
                      <a:rPr lang="en-US" b="1" dirty="0"/>
                      <a:t>2 522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0CD1-4071-A395-4E7EF039AB52}"/>
                </c:ext>
              </c:extLst>
            </c:dLbl>
            <c:dLbl>
              <c:idx val="1"/>
              <c:layout>
                <c:manualLayout>
                  <c:x val="8.695162791933244E-3"/>
                  <c:y val="5.5977051612659742E-2"/>
                </c:manualLayout>
              </c:layout>
              <c:tx>
                <c:rich>
                  <a:bodyPr/>
                  <a:lstStyle/>
                  <a:p>
                    <a:r>
                      <a:rPr lang="en-US" b="1" dirty="0"/>
                      <a:t>4 541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0CD1-4071-A395-4E7EF039AB52}"/>
                </c:ext>
              </c:extLst>
            </c:dLbl>
            <c:dLbl>
              <c:idx val="2"/>
              <c:layout>
                <c:manualLayout>
                  <c:x val="1.0035009301098796E-2"/>
                  <c:y val="9.4447059890896176E-2"/>
                </c:manualLayout>
              </c:layout>
              <c:tx>
                <c:rich>
                  <a:bodyPr/>
                  <a:lstStyle/>
                  <a:p>
                    <a:r>
                      <a:rPr lang="en-US" b="1" dirty="0"/>
                      <a:t>4 475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0CD1-4071-A395-4E7EF039AB52}"/>
                </c:ext>
              </c:extLst>
            </c:dLbl>
            <c:dLbl>
              <c:idx val="3"/>
              <c:layout>
                <c:manualLayout>
                  <c:x val="-6.9561302335465957E-3"/>
                  <c:y val="4.1982788709494803E-2"/>
                </c:manualLayout>
              </c:layout>
              <c:tx>
                <c:rich>
                  <a:bodyPr/>
                  <a:lstStyle/>
                  <a:p>
                    <a:r>
                      <a:rPr lang="en-US" b="1" baseline="0" dirty="0"/>
                      <a:t>5 666</a:t>
                    </a:r>
                    <a:endParaRPr lang="en-US" b="1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0CD1-4071-A395-4E7EF039AB52}"/>
                </c:ext>
              </c:extLst>
            </c:dLbl>
            <c:dLbl>
              <c:idx val="4"/>
              <c:layout>
                <c:manualLayout>
                  <c:x val="8.4792928990794648E-3"/>
                  <c:y val="0.11066308536524264"/>
                </c:manualLayout>
              </c:layout>
              <c:tx>
                <c:rich>
                  <a:bodyPr/>
                  <a:lstStyle/>
                  <a:p>
                    <a:r>
                      <a:rPr lang="en-US" b="1" dirty="0"/>
                      <a:t>7 749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0CD1-4071-A395-4E7EF039AB5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>
                    <a:latin typeface="Helevetica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trendline>
            <c:spPr>
              <a:ln>
                <a:solidFill>
                  <a:schemeClr val="accent3">
                    <a:lumMod val="50000"/>
                  </a:schemeClr>
                </a:solidFill>
              </a:ln>
            </c:spPr>
            <c:trendlineType val="linear"/>
            <c:dispRSqr val="0"/>
            <c:dispEq val="0"/>
          </c:trendline>
          <c:cat>
            <c:strRef>
              <c:f>Arkusz1!$A$2:$A$6</c:f>
              <c:strCache>
                <c:ptCount val="5"/>
                <c:pt idx="0">
                  <c:v>1Q 2014/2015</c:v>
                </c:pt>
                <c:pt idx="1">
                  <c:v>1Q 2015/2016</c:v>
                </c:pt>
                <c:pt idx="2">
                  <c:v>1Q 2016/2017</c:v>
                </c:pt>
                <c:pt idx="3">
                  <c:v>1Q 2017/2018</c:v>
                </c:pt>
                <c:pt idx="4">
                  <c:v>1Q 2018/2019</c:v>
                </c:pt>
              </c:strCache>
            </c:strRef>
          </c:cat>
          <c:val>
            <c:numRef>
              <c:f>Arkusz1!$B$2:$B$6</c:f>
              <c:numCache>
                <c:formatCode>#,##0</c:formatCode>
                <c:ptCount val="5"/>
                <c:pt idx="0">
                  <c:v>2522</c:v>
                </c:pt>
                <c:pt idx="1">
                  <c:v>4541</c:v>
                </c:pt>
                <c:pt idx="2">
                  <c:v>4475</c:v>
                </c:pt>
                <c:pt idx="3">
                  <c:v>5666.3057699999999</c:v>
                </c:pt>
                <c:pt idx="4">
                  <c:v>7749.06682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0CD1-4071-A395-4E7EF039AB5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66830224"/>
        <c:axId val="466834536"/>
      </c:lineChart>
      <c:catAx>
        <c:axId val="46683022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 w="41275">
            <a:solidFill>
              <a:schemeClr val="tx1">
                <a:lumMod val="95000"/>
                <a:lumOff val="5000"/>
              </a:schemeClr>
            </a:solidFill>
          </a:ln>
        </c:spPr>
        <c:txPr>
          <a:bodyPr anchor="ctr" anchorCtr="0"/>
          <a:lstStyle/>
          <a:p>
            <a:pPr>
              <a:defRPr sz="1600" b="1">
                <a:solidFill>
                  <a:schemeClr val="tx1">
                    <a:lumMod val="65000"/>
                    <a:lumOff val="35000"/>
                  </a:schemeClr>
                </a:solidFill>
              </a:defRPr>
            </a:pPr>
            <a:endParaRPr lang="pl-PL"/>
          </a:p>
        </c:txPr>
        <c:crossAx val="466834536"/>
        <c:crosses val="autoZero"/>
        <c:auto val="1"/>
        <c:lblAlgn val="ctr"/>
        <c:lblOffset val="100"/>
        <c:noMultiLvlLbl val="0"/>
      </c:catAx>
      <c:valAx>
        <c:axId val="466834536"/>
        <c:scaling>
          <c:orientation val="minMax"/>
        </c:scaling>
        <c:delete val="1"/>
        <c:axPos val="l"/>
        <c:numFmt formatCode="#,##0" sourceLinked="1"/>
        <c:majorTickMark val="out"/>
        <c:minorTickMark val="none"/>
        <c:tickLblPos val="none"/>
        <c:crossAx val="466830224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pl-PL"/>
    </a:p>
  </c:txPr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0.75695</cdr:x>
      <cdr:y>0.21872</cdr:y>
    </cdr:from>
    <cdr:to>
      <cdr:x>0.84576</cdr:x>
      <cdr:y>0.29347</cdr:y>
    </cdr:to>
    <cdr:sp macro="" textlink="">
      <cdr:nvSpPr>
        <cdr:cNvPr id="22" name="Strzałka w prawo 21"/>
        <cdr:cNvSpPr/>
      </cdr:nvSpPr>
      <cdr:spPr>
        <a:xfrm xmlns:a="http://schemas.openxmlformats.org/drawingml/2006/main" rot="20314925">
          <a:off x="10432052" y="1685269"/>
          <a:ext cx="1223949" cy="575972"/>
        </a:xfrm>
        <a:prstGeom xmlns:a="http://schemas.openxmlformats.org/drawingml/2006/main" prst="rightArrow">
          <a:avLst/>
        </a:prstGeom>
        <a:solidFill xmlns:a="http://schemas.openxmlformats.org/drawingml/2006/main">
          <a:schemeClr val="accent6">
            <a:lumMod val="60000"/>
            <a:lumOff val="40000"/>
          </a:schemeClr>
        </a:solidFill>
        <a:ln xmlns:a="http://schemas.openxmlformats.org/drawingml/2006/main" w="12700" cap="flat" cmpd="sng">
          <a:noFill/>
          <a:prstDash val="sysDot"/>
          <a:miter lim="800000"/>
        </a:ln>
        <a:effectLst xmlns:a="http://schemas.openxmlformats.org/drawingml/2006/main">
          <a:outerShdw blurRad="107950" dist="12700" dir="5400000" algn="ctr">
            <a:srgbClr val="000000"/>
          </a:outerShdw>
        </a:effectLst>
        <a:scene3d xmlns:a="http://schemas.openxmlformats.org/drawingml/2006/main">
          <a:camera prst="orthographicFront">
            <a:rot lat="0" lon="0" rev="0"/>
          </a:camera>
          <a:lightRig rig="soft" dir="t">
            <a:rot lat="0" lon="0" rev="0"/>
          </a:lightRig>
        </a:scene3d>
        <a:sp3d xmlns:a="http://schemas.openxmlformats.org/drawingml/2006/main" contourW="44450" prstMaterial="matte">
          <a:bevelT w="63500" h="63500" prst="artDeco"/>
          <a:contourClr>
            <a:srgbClr val="FFFFFF"/>
          </a:contourClr>
        </a:sp3d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pl-PL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cdr:txBody>
    </cdr:sp>
  </cdr:relSizeAnchor>
  <cdr:relSizeAnchor xmlns:cdr="http://schemas.openxmlformats.org/drawingml/2006/chartDrawing">
    <cdr:from>
      <cdr:x>0.11478</cdr:x>
      <cdr:y>0.25846</cdr:y>
    </cdr:from>
    <cdr:to>
      <cdr:x>0.22917</cdr:x>
      <cdr:y>0.39862</cdr:y>
    </cdr:to>
    <cdr:grpSp>
      <cdr:nvGrpSpPr>
        <cdr:cNvPr id="6" name="Grupa 5">
          <a:extLst xmlns:a="http://schemas.openxmlformats.org/drawingml/2006/main">
            <a:ext uri="{FF2B5EF4-FFF2-40B4-BE49-F238E27FC236}">
              <a16:creationId xmlns:a16="http://schemas.microsoft.com/office/drawing/2014/main" id="{93D93212-85EE-433B-B7A5-E3DDB9806132}"/>
            </a:ext>
          </a:extLst>
        </cdr:cNvPr>
        <cdr:cNvGrpSpPr/>
      </cdr:nvGrpSpPr>
      <cdr:grpSpPr>
        <a:xfrm xmlns:a="http://schemas.openxmlformats.org/drawingml/2006/main">
          <a:off x="1581858" y="1991513"/>
          <a:ext cx="1576484" cy="1079975"/>
          <a:chOff x="558972" y="5526085"/>
          <a:chExt cx="990498" cy="758093"/>
        </a:xfrm>
        <a:solidFill xmlns:a="http://schemas.openxmlformats.org/drawingml/2006/main">
          <a:srgbClr val="3F08C8"/>
        </a:solidFill>
        <a:effectLst xmlns:a="http://schemas.openxmlformats.org/drawingml/2006/main">
          <a:glow>
            <a:schemeClr val="bg1"/>
          </a:glow>
        </a:effectLst>
      </cdr:grpSpPr>
      <cdr:sp macro="" textlink="">
        <cdr:nvSpPr>
          <cdr:cNvPr id="7" name="Strzałka w prawo 6"/>
          <cdr:cNvSpPr/>
        </cdr:nvSpPr>
        <cdr:spPr>
          <a:xfrm xmlns:a="http://schemas.openxmlformats.org/drawingml/2006/main" rot="19807679">
            <a:off x="780446" y="5557518"/>
            <a:ext cx="769024" cy="404330"/>
          </a:xfrm>
          <a:prstGeom xmlns:a="http://schemas.openxmlformats.org/drawingml/2006/main" prst="rightArrow">
            <a:avLst/>
          </a:prstGeom>
          <a:solidFill xmlns:a="http://schemas.openxmlformats.org/drawingml/2006/main">
            <a:schemeClr val="tx2">
              <a:lumMod val="60000"/>
              <a:lumOff val="40000"/>
            </a:schemeClr>
          </a:solidFill>
          <a:ln xmlns:a="http://schemas.openxmlformats.org/drawingml/2006/main" w="12700" cap="flat" cmpd="sng">
            <a:noFill/>
            <a:prstDash val="sysDot"/>
            <a:miter lim="800000"/>
          </a:ln>
          <a:effectLst xmlns:a="http://schemas.openxmlformats.org/drawingml/2006/main">
            <a:outerShdw blurRad="107950" dist="12700" dir="5400000" algn="ctr">
              <a:srgbClr val="000000"/>
            </a:outerShdw>
          </a:effectLst>
          <a:scene3d xmlns:a="http://schemas.openxmlformats.org/drawingml/2006/main">
            <a:camera prst="orthographicFront">
              <a:rot lat="0" lon="0" rev="0"/>
            </a:camera>
            <a:lightRig rig="soft" dir="t">
              <a:rot lat="0" lon="0" rev="0"/>
            </a:lightRig>
          </a:scene3d>
          <a:sp3d xmlns:a="http://schemas.openxmlformats.org/drawingml/2006/main" contourW="44450" prstMaterial="matte">
            <a:bevelT w="63500" h="63500" prst="artDeco"/>
            <a:contourClr>
              <a:srgbClr val="FFFFFF"/>
            </a:contourClr>
          </a:sp3d>
        </cdr:spPr>
        <cdr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/>
          </a:fillRef>
          <a:effectRef xmlns:a="http://schemas.openxmlformats.org/drawingml/2006/main" idx="0">
            <a:schemeClr val="accent1"/>
          </a:effectRef>
          <a:fontRef xmlns:a="http://schemas.openxmlformats.org/drawingml/2006/main" idx="minor">
            <a:schemeClr val="lt1"/>
          </a:fontRef>
        </cdr:style>
        <cdr:txBody>
          <a:bodyPr xmlns:a="http://schemas.openxmlformats.org/drawingml/2006/main" rtlCol="0" anchor="ctr"/>
          <a:lstStyle xmlns:a="http://schemas.openxmlformats.org/drawingml/2006/main">
            <a:defPPr>
              <a:defRPr lang="pl-PL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pPr algn="ctr"/>
            <a:endParaRPr lang="pl-PL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cdr:txBody>
      </cdr:sp>
      <cdr:sp macro="" textlink="">
        <cdr:nvSpPr>
          <cdr:cNvPr id="8" name="Elipsa 7"/>
          <cdr:cNvSpPr/>
        </cdr:nvSpPr>
        <cdr:spPr>
          <a:xfrm xmlns:a="http://schemas.openxmlformats.org/drawingml/2006/main" rot="21068932">
            <a:off x="558972" y="5526085"/>
            <a:ext cx="678535" cy="758093"/>
          </a:xfrm>
          <a:prstGeom xmlns:a="http://schemas.openxmlformats.org/drawingml/2006/main" prst="ellipse">
            <a:avLst/>
          </a:prstGeom>
          <a:solidFill xmlns:a="http://schemas.openxmlformats.org/drawingml/2006/main">
            <a:schemeClr val="tx2">
              <a:lumMod val="60000"/>
              <a:lumOff val="40000"/>
            </a:schemeClr>
          </a:solidFill>
          <a:ln xmlns:a="http://schemas.openxmlformats.org/drawingml/2006/main">
            <a:noFill/>
          </a:ln>
          <a:effectLst xmlns:a="http://schemas.openxmlformats.org/drawingml/2006/main">
            <a:outerShdw blurRad="107950" dist="12700" dir="5400000" algn="ctr">
              <a:srgbClr val="000000"/>
            </a:outerShdw>
          </a:effectLst>
          <a:scene3d xmlns:a="http://schemas.openxmlformats.org/drawingml/2006/main">
            <a:camera prst="orthographicFront">
              <a:rot lat="0" lon="0" rev="0"/>
            </a:camera>
            <a:lightRig rig="soft" dir="t">
              <a:rot lat="0" lon="0" rev="0"/>
            </a:lightRig>
          </a:scene3d>
          <a:sp3d xmlns:a="http://schemas.openxmlformats.org/drawingml/2006/main" contourW="44450" prstMaterial="matte">
            <a:bevelT w="63500" h="63500" prst="artDeco"/>
            <a:contourClr>
              <a:srgbClr val="FFFFFF"/>
            </a:contourClr>
          </a:sp3d>
        </cdr:spPr>
        <cdr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/>
          </a:fillRef>
          <a:effectRef xmlns:a="http://schemas.openxmlformats.org/drawingml/2006/main" idx="0">
            <a:schemeClr val="accent1"/>
          </a:effectRef>
          <a:fontRef xmlns:a="http://schemas.openxmlformats.org/drawingml/2006/main" idx="minor">
            <a:schemeClr val="lt1"/>
          </a:fontRef>
        </cdr:style>
        <cdr:txBody>
          <a:bodyPr xmlns:a="http://schemas.openxmlformats.org/drawingml/2006/main" rtlCol="0" anchor="ctr"/>
          <a:lstStyle xmlns:a="http://schemas.openxmlformats.org/drawingml/2006/main">
            <a:defPPr>
              <a:defRPr lang="pl-PL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pPr algn="ctr"/>
            <a:endParaRPr lang="pl-PL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cdr:txBody>
      </cdr:sp>
      <cdr:sp macro="" textlink="">
        <cdr:nvSpPr>
          <cdr:cNvPr id="9" name="pole tekstowe 32"/>
          <cdr:cNvSpPr txBox="1"/>
        </cdr:nvSpPr>
        <cdr:spPr>
          <a:xfrm xmlns:a="http://schemas.openxmlformats.org/drawingml/2006/main">
            <a:off x="664343" y="5816328"/>
            <a:ext cx="542900" cy="216040"/>
          </a:xfrm>
          <a:prstGeom xmlns:a="http://schemas.openxmlformats.org/drawingml/2006/main" prst="rect">
            <a:avLst/>
          </a:prstGeom>
          <a:solidFill xmlns:a="http://schemas.openxmlformats.org/drawingml/2006/main">
            <a:schemeClr val="tx2">
              <a:lumMod val="60000"/>
              <a:lumOff val="40000"/>
            </a:schemeClr>
          </a:solidFill>
          <a:ln xmlns:a="http://schemas.openxmlformats.org/drawingml/2006/main">
            <a:noFill/>
          </a:ln>
        </cdr:spPr>
        <cdr:txBody>
          <a:bodyPr xmlns:a="http://schemas.openxmlformats.org/drawingml/2006/main" wrap="square">
            <a:spAutoFit/>
          </a:bodyPr>
          <a:lstStyle xmlns:a="http://schemas.openxmlformats.org/drawingml/2006/main">
            <a:defPPr>
              <a:defRPr lang="pl-PL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 xmlns:a="http://schemas.openxmlformats.org/drawingml/2006/main"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400" b="1" dirty="0">
                <a:ln w="0"/>
                <a:latin typeface="Helvetica" pitchFamily="34" charset="0"/>
                <a:cs typeface="Helvetica" pitchFamily="34" charset="0"/>
              </a:rPr>
              <a:t>+80,1%</a:t>
            </a:r>
          </a:p>
        </cdr:txBody>
      </cdr:sp>
    </cdr:grpSp>
  </cdr:relSizeAnchor>
  <cdr:relSizeAnchor xmlns:cdr="http://schemas.openxmlformats.org/drawingml/2006/chartDrawing">
    <cdr:from>
      <cdr:x>0.36574</cdr:x>
      <cdr:y>0.12688</cdr:y>
    </cdr:from>
    <cdr:to>
      <cdr:x>0.48068</cdr:x>
      <cdr:y>0.26704</cdr:y>
    </cdr:to>
    <cdr:grpSp>
      <cdr:nvGrpSpPr>
        <cdr:cNvPr id="10" name="Grupa 9">
          <a:extLst xmlns:a="http://schemas.openxmlformats.org/drawingml/2006/main">
            <a:ext uri="{FF2B5EF4-FFF2-40B4-BE49-F238E27FC236}">
              <a16:creationId xmlns:a16="http://schemas.microsoft.com/office/drawing/2014/main" id="{E11B7E4D-6CBE-41BA-8A1E-200E07DDDF55}"/>
            </a:ext>
          </a:extLst>
        </cdr:cNvPr>
        <cdr:cNvGrpSpPr/>
      </cdr:nvGrpSpPr>
      <cdr:grpSpPr>
        <a:xfrm xmlns:a="http://schemas.openxmlformats.org/drawingml/2006/main">
          <a:off x="5040502" y="977649"/>
          <a:ext cx="1584064" cy="1079975"/>
          <a:chOff x="-49818" y="8402735"/>
          <a:chExt cx="851117" cy="642836"/>
        </a:xfrm>
        <a:solidFill xmlns:a="http://schemas.openxmlformats.org/drawingml/2006/main">
          <a:srgbClr val="0053FF"/>
        </a:solidFill>
      </cdr:grpSpPr>
      <cdr:sp macro="" textlink="">
        <cdr:nvSpPr>
          <cdr:cNvPr id="11" name="Strzałka w prawo 10"/>
          <cdr:cNvSpPr/>
        </cdr:nvSpPr>
        <cdr:spPr>
          <a:xfrm xmlns:a="http://schemas.openxmlformats.org/drawingml/2006/main">
            <a:off x="143633" y="8531316"/>
            <a:ext cx="657666" cy="342833"/>
          </a:xfrm>
          <a:prstGeom xmlns:a="http://schemas.openxmlformats.org/drawingml/2006/main" prst="rightArrow">
            <a:avLst/>
          </a:prstGeom>
          <a:solidFill xmlns:a="http://schemas.openxmlformats.org/drawingml/2006/main">
            <a:schemeClr val="accent1">
              <a:lumMod val="60000"/>
              <a:lumOff val="40000"/>
            </a:schemeClr>
          </a:solidFill>
          <a:ln xmlns:a="http://schemas.openxmlformats.org/drawingml/2006/main">
            <a:noFill/>
          </a:ln>
          <a:effectLst xmlns:a="http://schemas.openxmlformats.org/drawingml/2006/main">
            <a:outerShdw blurRad="107950" dist="12700" dir="5400000" algn="ctr">
              <a:srgbClr val="000000"/>
            </a:outerShdw>
          </a:effectLst>
          <a:scene3d xmlns:a="http://schemas.openxmlformats.org/drawingml/2006/main">
            <a:camera prst="orthographicFront">
              <a:rot lat="0" lon="0" rev="0"/>
            </a:camera>
            <a:lightRig rig="soft" dir="t">
              <a:rot lat="0" lon="0" rev="0"/>
            </a:lightRig>
          </a:scene3d>
          <a:sp3d xmlns:a="http://schemas.openxmlformats.org/drawingml/2006/main" contourW="44450" prstMaterial="matte">
            <a:bevelT w="63500" h="63500" prst="artDeco"/>
            <a:contourClr>
              <a:srgbClr val="FFFFFF"/>
            </a:contourClr>
          </a:sp3d>
        </cdr:spPr>
        <cdr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/>
          </a:fillRef>
          <a:effectRef xmlns:a="http://schemas.openxmlformats.org/drawingml/2006/main" idx="0">
            <a:schemeClr val="accent1"/>
          </a:effectRef>
          <a:fontRef xmlns:a="http://schemas.openxmlformats.org/drawingml/2006/main" idx="minor">
            <a:schemeClr val="lt1"/>
          </a:fontRef>
        </cdr:style>
        <cdr:txBody>
          <a:bodyPr xmlns:a="http://schemas.openxmlformats.org/drawingml/2006/main" rtlCol="0" anchor="ctr"/>
          <a:lstStyle xmlns:a="http://schemas.openxmlformats.org/drawingml/2006/main"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pPr algn="ctr"/>
            <a:endParaRPr lang="pl-PL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cdr:txBody>
      </cdr:sp>
      <cdr:sp macro="" textlink="">
        <cdr:nvSpPr>
          <cdr:cNvPr id="12" name="Elipsa 11"/>
          <cdr:cNvSpPr/>
        </cdr:nvSpPr>
        <cdr:spPr>
          <a:xfrm xmlns:a="http://schemas.openxmlformats.org/drawingml/2006/main">
            <a:off x="-49818" y="8402735"/>
            <a:ext cx="580289" cy="642836"/>
          </a:xfrm>
          <a:prstGeom xmlns:a="http://schemas.openxmlformats.org/drawingml/2006/main" prst="ellipse">
            <a:avLst/>
          </a:prstGeom>
          <a:solidFill xmlns:a="http://schemas.openxmlformats.org/drawingml/2006/main">
            <a:schemeClr val="accent1">
              <a:lumMod val="60000"/>
              <a:lumOff val="40000"/>
            </a:schemeClr>
          </a:solidFill>
          <a:ln xmlns:a="http://schemas.openxmlformats.org/drawingml/2006/main">
            <a:noFill/>
          </a:ln>
          <a:effectLst xmlns:a="http://schemas.openxmlformats.org/drawingml/2006/main">
            <a:outerShdw blurRad="107950" dist="12700" dir="5400000" algn="ctr">
              <a:srgbClr val="000000"/>
            </a:outerShdw>
          </a:effectLst>
          <a:scene3d xmlns:a="http://schemas.openxmlformats.org/drawingml/2006/main">
            <a:camera prst="orthographicFront">
              <a:rot lat="0" lon="0" rev="0"/>
            </a:camera>
            <a:lightRig rig="soft" dir="t">
              <a:rot lat="0" lon="0" rev="0"/>
            </a:lightRig>
          </a:scene3d>
          <a:sp3d xmlns:a="http://schemas.openxmlformats.org/drawingml/2006/main" contourW="44450" prstMaterial="matte">
            <a:bevelT w="63500" h="63500" prst="artDeco"/>
            <a:contourClr>
              <a:srgbClr val="FFFFFF"/>
            </a:contourClr>
          </a:sp3d>
        </cdr:spPr>
        <cdr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/>
          </a:fillRef>
          <a:effectRef xmlns:a="http://schemas.openxmlformats.org/drawingml/2006/main" idx="0">
            <a:schemeClr val="accent1"/>
          </a:effectRef>
          <a:fontRef xmlns:a="http://schemas.openxmlformats.org/drawingml/2006/main" idx="minor">
            <a:schemeClr val="lt1"/>
          </a:fontRef>
        </cdr:style>
        <cdr:txBody>
          <a:bodyPr xmlns:a="http://schemas.openxmlformats.org/drawingml/2006/main" rtlCol="0" anchor="ctr"/>
          <a:lstStyle xmlns:a="http://schemas.openxmlformats.org/drawingml/2006/main"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pPr algn="ctr"/>
            <a:endParaRPr lang="pl-PL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cdr:txBody>
      </cdr:sp>
      <cdr:sp macro="" textlink="">
        <cdr:nvSpPr>
          <cdr:cNvPr id="13" name="pole tekstowe 32"/>
          <cdr:cNvSpPr txBox="1"/>
        </cdr:nvSpPr>
        <cdr:spPr>
          <a:xfrm xmlns:a="http://schemas.openxmlformats.org/drawingml/2006/main">
            <a:off x="66253" y="8617037"/>
            <a:ext cx="386670" cy="201514"/>
          </a:xfrm>
          <a:prstGeom xmlns:a="http://schemas.openxmlformats.org/drawingml/2006/main" prst="rect">
            <a:avLst/>
          </a:prstGeom>
          <a:solidFill xmlns:a="http://schemas.openxmlformats.org/drawingml/2006/main">
            <a:schemeClr val="accent1">
              <a:lumMod val="60000"/>
              <a:lumOff val="40000"/>
            </a:schemeClr>
          </a:solidFill>
        </cdr:spPr>
        <cdr:txBody>
          <a:bodyPr xmlns:a="http://schemas.openxmlformats.org/drawingml/2006/main" wrap="square">
            <a:spAutoFit/>
          </a:bodyPr>
          <a:lstStyle xmlns:a="http://schemas.openxmlformats.org/drawingml/2006/main"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600" b="1" dirty="0">
                <a:ln w="0"/>
                <a:latin typeface="Helvetica" pitchFamily="34" charset="0"/>
                <a:cs typeface="Helvetica" pitchFamily="34" charset="0"/>
              </a:rPr>
              <a:t>-1,5%</a:t>
            </a:r>
          </a:p>
        </cdr:txBody>
      </cdr:sp>
    </cdr:grpSp>
  </cdr:relSizeAnchor>
  <cdr:relSizeAnchor xmlns:cdr="http://schemas.openxmlformats.org/drawingml/2006/chartDrawing">
    <cdr:from>
      <cdr:x>0.57474</cdr:x>
      <cdr:y>0.21099</cdr:y>
    </cdr:from>
    <cdr:to>
      <cdr:x>0.68886</cdr:x>
      <cdr:y>0.35115</cdr:y>
    </cdr:to>
    <cdr:grpSp>
      <cdr:nvGrpSpPr>
        <cdr:cNvPr id="14" name="Grupa 13">
          <a:extLst xmlns:a="http://schemas.openxmlformats.org/drawingml/2006/main">
            <a:ext uri="{FF2B5EF4-FFF2-40B4-BE49-F238E27FC236}">
              <a16:creationId xmlns:a16="http://schemas.microsoft.com/office/drawing/2014/main" id="{C55AD8AB-03AC-43F7-9796-7D3C6D992D3D}"/>
            </a:ext>
          </a:extLst>
        </cdr:cNvPr>
        <cdr:cNvGrpSpPr/>
      </cdr:nvGrpSpPr>
      <cdr:grpSpPr>
        <a:xfrm xmlns:a="http://schemas.openxmlformats.org/drawingml/2006/main">
          <a:off x="7920868" y="1625742"/>
          <a:ext cx="1572763" cy="1079975"/>
          <a:chOff x="-2802711" y="14389034"/>
          <a:chExt cx="690337" cy="642801"/>
        </a:xfrm>
        <a:solidFill xmlns:a="http://schemas.openxmlformats.org/drawingml/2006/main">
          <a:srgbClr val="6F1DB3"/>
        </a:solidFill>
      </cdr:grpSpPr>
      <cdr:sp macro="" textlink="">
        <cdr:nvSpPr>
          <cdr:cNvPr id="15" name="Strzałka w prawo 14"/>
          <cdr:cNvSpPr/>
        </cdr:nvSpPr>
        <cdr:spPr>
          <a:xfrm xmlns:a="http://schemas.openxmlformats.org/drawingml/2006/main" rot="1335417">
            <a:off x="-2649611" y="14599937"/>
            <a:ext cx="537237" cy="342838"/>
          </a:xfrm>
          <a:prstGeom xmlns:a="http://schemas.openxmlformats.org/drawingml/2006/main" prst="rightArrow">
            <a:avLst/>
          </a:prstGeom>
          <a:solidFill xmlns:a="http://schemas.openxmlformats.org/drawingml/2006/main">
            <a:schemeClr val="accent2">
              <a:lumMod val="60000"/>
              <a:lumOff val="40000"/>
            </a:schemeClr>
          </a:solidFill>
          <a:ln xmlns:a="http://schemas.openxmlformats.org/drawingml/2006/main">
            <a:noFill/>
          </a:ln>
          <a:effectLst xmlns:a="http://schemas.openxmlformats.org/drawingml/2006/main">
            <a:outerShdw blurRad="107950" dist="12700" dir="5400000" algn="ctr">
              <a:srgbClr val="000000"/>
            </a:outerShdw>
          </a:effectLst>
          <a:scene3d xmlns:a="http://schemas.openxmlformats.org/drawingml/2006/main">
            <a:camera prst="orthographicFront">
              <a:rot lat="0" lon="0" rev="0"/>
            </a:camera>
            <a:lightRig rig="soft" dir="t">
              <a:rot lat="0" lon="0" rev="0"/>
            </a:lightRig>
          </a:scene3d>
          <a:sp3d xmlns:a="http://schemas.openxmlformats.org/drawingml/2006/main" contourW="44450" prstMaterial="matte">
            <a:bevelT w="63500" h="63500" prst="artDeco"/>
            <a:contourClr>
              <a:srgbClr val="FFFFFF"/>
            </a:contourClr>
          </a:sp3d>
        </cdr:spPr>
        <cdr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/>
          </a:fillRef>
          <a:effectRef xmlns:a="http://schemas.openxmlformats.org/drawingml/2006/main" idx="0">
            <a:schemeClr val="accent1"/>
          </a:effectRef>
          <a:fontRef xmlns:a="http://schemas.openxmlformats.org/drawingml/2006/main" idx="minor">
            <a:schemeClr val="lt1"/>
          </a:fontRef>
        </cdr:style>
        <cdr:txBody>
          <a:bodyPr xmlns:a="http://schemas.openxmlformats.org/drawingml/2006/main" rtlCol="0" anchor="ctr"/>
          <a:lstStyle xmlns:a="http://schemas.openxmlformats.org/drawingml/2006/main"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pPr algn="ctr"/>
            <a:endParaRPr lang="pl-PL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cdr:txBody>
      </cdr:sp>
      <cdr:sp macro="" textlink="">
        <cdr:nvSpPr>
          <cdr:cNvPr id="16" name="Elipsa 15"/>
          <cdr:cNvSpPr/>
        </cdr:nvSpPr>
        <cdr:spPr>
          <a:xfrm xmlns:a="http://schemas.openxmlformats.org/drawingml/2006/main">
            <a:off x="-2802711" y="14389034"/>
            <a:ext cx="474044" cy="642801"/>
          </a:xfrm>
          <a:prstGeom xmlns:a="http://schemas.openxmlformats.org/drawingml/2006/main" prst="ellipse">
            <a:avLst/>
          </a:prstGeom>
          <a:solidFill xmlns:a="http://schemas.openxmlformats.org/drawingml/2006/main">
            <a:schemeClr val="accent2">
              <a:lumMod val="60000"/>
              <a:lumOff val="40000"/>
            </a:schemeClr>
          </a:solidFill>
          <a:ln xmlns:a="http://schemas.openxmlformats.org/drawingml/2006/main">
            <a:noFill/>
          </a:ln>
          <a:effectLst xmlns:a="http://schemas.openxmlformats.org/drawingml/2006/main">
            <a:outerShdw blurRad="107950" dist="12700" dir="5400000" algn="ctr">
              <a:srgbClr val="000000"/>
            </a:outerShdw>
          </a:effectLst>
          <a:scene3d xmlns:a="http://schemas.openxmlformats.org/drawingml/2006/main">
            <a:camera prst="orthographicFront">
              <a:rot lat="0" lon="0" rev="0"/>
            </a:camera>
            <a:lightRig rig="soft" dir="t">
              <a:rot lat="0" lon="0" rev="0"/>
            </a:lightRig>
          </a:scene3d>
          <a:sp3d xmlns:a="http://schemas.openxmlformats.org/drawingml/2006/main" contourW="44450" prstMaterial="matte">
            <a:bevelT w="63500" h="63500" prst="artDeco"/>
            <a:contourClr>
              <a:srgbClr val="FFFFFF"/>
            </a:contourClr>
          </a:sp3d>
        </cdr:spPr>
        <cdr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/>
          </a:fillRef>
          <a:effectRef xmlns:a="http://schemas.openxmlformats.org/drawingml/2006/main" idx="0">
            <a:schemeClr val="accent1"/>
          </a:effectRef>
          <a:fontRef xmlns:a="http://schemas.openxmlformats.org/drawingml/2006/main" idx="minor">
            <a:schemeClr val="lt1"/>
          </a:fontRef>
        </cdr:style>
        <cdr:txBody>
          <a:bodyPr xmlns:a="http://schemas.openxmlformats.org/drawingml/2006/main" rtlCol="0" anchor="ctr"/>
          <a:lstStyle xmlns:a="http://schemas.openxmlformats.org/drawingml/2006/main"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pPr algn="ctr"/>
            <a:endParaRPr lang="pl-PL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cdr:txBody>
      </cdr:sp>
      <cdr:sp macro="" textlink="">
        <cdr:nvSpPr>
          <cdr:cNvPr id="17" name="pole tekstowe 32"/>
          <cdr:cNvSpPr txBox="1"/>
        </cdr:nvSpPr>
        <cdr:spPr>
          <a:xfrm xmlns:a="http://schemas.openxmlformats.org/drawingml/2006/main">
            <a:off x="-2739498" y="14646179"/>
            <a:ext cx="355549" cy="183185"/>
          </a:xfrm>
          <a:prstGeom xmlns:a="http://schemas.openxmlformats.org/drawingml/2006/main" prst="rect">
            <a:avLst/>
          </a:prstGeom>
          <a:solidFill xmlns:a="http://schemas.openxmlformats.org/drawingml/2006/main">
            <a:schemeClr val="accent2">
              <a:lumMod val="60000"/>
              <a:lumOff val="40000"/>
            </a:schemeClr>
          </a:solidFill>
        </cdr:spPr>
        <cdr:txBody>
          <a:bodyPr xmlns:a="http://schemas.openxmlformats.org/drawingml/2006/main" wrap="square">
            <a:spAutoFit/>
          </a:bodyPr>
          <a:lstStyle xmlns:a="http://schemas.openxmlformats.org/drawingml/2006/main"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400" b="1" dirty="0">
                <a:ln w="0"/>
                <a:latin typeface="Helvetica" pitchFamily="34" charset="0"/>
                <a:cs typeface="Helvetica" pitchFamily="34" charset="0"/>
              </a:rPr>
              <a:t>-31,6%</a:t>
            </a:r>
          </a:p>
        </cdr:txBody>
      </cdr:sp>
    </cdr:grpSp>
  </cdr:relSizeAnchor>
  <cdr:relSizeAnchor xmlns:cdr="http://schemas.openxmlformats.org/drawingml/2006/chartDrawing">
    <cdr:from>
      <cdr:x>0.73671</cdr:x>
      <cdr:y>0.20164</cdr:y>
    </cdr:from>
    <cdr:to>
      <cdr:x>0.81508</cdr:x>
      <cdr:y>0.3418</cdr:y>
    </cdr:to>
    <cdr:grpSp>
      <cdr:nvGrpSpPr>
        <cdr:cNvPr id="18" name="Grupa 17">
          <a:extLst xmlns:a="http://schemas.openxmlformats.org/drawingml/2006/main">
            <a:ext uri="{FF2B5EF4-FFF2-40B4-BE49-F238E27FC236}">
              <a16:creationId xmlns:a16="http://schemas.microsoft.com/office/drawing/2014/main" id="{B286146F-0BA1-4D32-9790-263D1F227CBF}"/>
            </a:ext>
          </a:extLst>
        </cdr:cNvPr>
        <cdr:cNvGrpSpPr/>
      </cdr:nvGrpSpPr>
      <cdr:grpSpPr>
        <a:xfrm xmlns:a="http://schemas.openxmlformats.org/drawingml/2006/main">
          <a:off x="10153083" y="1553697"/>
          <a:ext cx="1080068" cy="1079976"/>
          <a:chOff x="-8169670" y="27198957"/>
          <a:chExt cx="492656" cy="550828"/>
        </a:xfrm>
        <a:solidFill xmlns:a="http://schemas.openxmlformats.org/drawingml/2006/main">
          <a:srgbClr val="00B0F0"/>
        </a:solidFill>
      </cdr:grpSpPr>
      <cdr:sp macro="" textlink="">
        <cdr:nvSpPr>
          <cdr:cNvPr id="20" name="Elipsa 19"/>
          <cdr:cNvSpPr/>
        </cdr:nvSpPr>
        <cdr:spPr>
          <a:xfrm xmlns:a="http://schemas.openxmlformats.org/drawingml/2006/main">
            <a:off x="-8169670" y="27198957"/>
            <a:ext cx="492656" cy="550828"/>
          </a:xfrm>
          <a:prstGeom xmlns:a="http://schemas.openxmlformats.org/drawingml/2006/main" prst="ellipse">
            <a:avLst/>
          </a:prstGeom>
          <a:solidFill xmlns:a="http://schemas.openxmlformats.org/drawingml/2006/main">
            <a:schemeClr val="accent6">
              <a:lumMod val="60000"/>
              <a:lumOff val="40000"/>
            </a:schemeClr>
          </a:solidFill>
          <a:ln xmlns:a="http://schemas.openxmlformats.org/drawingml/2006/main">
            <a:noFill/>
          </a:ln>
          <a:effectLst xmlns:a="http://schemas.openxmlformats.org/drawingml/2006/main">
            <a:outerShdw blurRad="107950" dist="12700" dir="5400000" algn="ctr">
              <a:srgbClr val="000000"/>
            </a:outerShdw>
          </a:effectLst>
          <a:scene3d xmlns:a="http://schemas.openxmlformats.org/drawingml/2006/main">
            <a:camera prst="orthographicFront">
              <a:rot lat="0" lon="0" rev="0"/>
            </a:camera>
            <a:lightRig rig="soft" dir="t">
              <a:rot lat="0" lon="0" rev="0"/>
            </a:lightRig>
          </a:scene3d>
          <a:sp3d xmlns:a="http://schemas.openxmlformats.org/drawingml/2006/main" contourW="44450" prstMaterial="matte">
            <a:bevelT w="63500" h="63500" prst="artDeco"/>
            <a:contourClr>
              <a:srgbClr val="FFFFFF"/>
            </a:contourClr>
          </a:sp3d>
        </cdr:spPr>
        <cdr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/>
          </a:fillRef>
          <a:effectRef xmlns:a="http://schemas.openxmlformats.org/drawingml/2006/main" idx="0">
            <a:schemeClr val="accent1"/>
          </a:effectRef>
          <a:fontRef xmlns:a="http://schemas.openxmlformats.org/drawingml/2006/main" idx="minor">
            <a:schemeClr val="lt1"/>
          </a:fontRef>
        </cdr:style>
        <cdr:txBody>
          <a:bodyPr xmlns:a="http://schemas.openxmlformats.org/drawingml/2006/main" rtlCol="0" anchor="ctr"/>
          <a:lstStyle xmlns:a="http://schemas.openxmlformats.org/drawingml/2006/main"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pPr algn="ctr"/>
            <a:endParaRPr lang="pl-PL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cdr:txBody>
      </cdr:sp>
      <cdr:sp macro="" textlink="">
        <cdr:nvSpPr>
          <cdr:cNvPr id="21" name="pole tekstowe 32"/>
          <cdr:cNvSpPr txBox="1"/>
        </cdr:nvSpPr>
        <cdr:spPr>
          <a:xfrm xmlns:a="http://schemas.openxmlformats.org/drawingml/2006/main">
            <a:off x="-8136825" y="27382586"/>
            <a:ext cx="385961" cy="156974"/>
          </a:xfrm>
          <a:prstGeom xmlns:a="http://schemas.openxmlformats.org/drawingml/2006/main" prst="rect">
            <a:avLst/>
          </a:prstGeom>
          <a:solidFill xmlns:a="http://schemas.openxmlformats.org/drawingml/2006/main">
            <a:schemeClr val="accent6">
              <a:lumMod val="60000"/>
              <a:lumOff val="40000"/>
            </a:schemeClr>
          </a:solidFill>
        </cdr:spPr>
        <cdr:txBody>
          <a:bodyPr xmlns:a="http://schemas.openxmlformats.org/drawingml/2006/main" wrap="square">
            <a:spAutoFit/>
          </a:bodyPr>
          <a:lstStyle xmlns:a="http://schemas.openxmlformats.org/drawingml/2006/main"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400" b="1" dirty="0">
                <a:ln w="0"/>
                <a:solidFill>
                  <a:schemeClr val="tx1"/>
                </a:solidFill>
                <a:latin typeface="Helvetica" pitchFamily="34" charset="0"/>
                <a:cs typeface="Helvetica" pitchFamily="34" charset="0"/>
              </a:rPr>
              <a:t>+40,0%</a:t>
            </a:r>
          </a:p>
        </cdr:txBody>
      </cdr:sp>
    </cdr:grp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0.75426</cdr:x>
      <cdr:y>0.11834</cdr:y>
    </cdr:from>
    <cdr:to>
      <cdr:x>0.83598</cdr:x>
      <cdr:y>0.1915</cdr:y>
    </cdr:to>
    <cdr:sp macro="" textlink="">
      <cdr:nvSpPr>
        <cdr:cNvPr id="22" name="Strzałka w prawo 21"/>
        <cdr:cNvSpPr/>
      </cdr:nvSpPr>
      <cdr:spPr>
        <a:xfrm xmlns:a="http://schemas.openxmlformats.org/drawingml/2006/main" rot="19947809">
          <a:off x="11297065" y="931677"/>
          <a:ext cx="1224000" cy="576000"/>
        </a:xfrm>
        <a:prstGeom xmlns:a="http://schemas.openxmlformats.org/drawingml/2006/main" prst="rightArrow">
          <a:avLst/>
        </a:prstGeom>
        <a:solidFill xmlns:a="http://schemas.openxmlformats.org/drawingml/2006/main">
          <a:schemeClr val="accent6">
            <a:lumMod val="60000"/>
            <a:lumOff val="40000"/>
          </a:schemeClr>
        </a:solidFill>
        <a:ln xmlns:a="http://schemas.openxmlformats.org/drawingml/2006/main" w="12700" cap="flat" cmpd="sng">
          <a:noFill/>
          <a:prstDash val="sysDot"/>
          <a:miter lim="800000"/>
        </a:ln>
        <a:effectLst xmlns:a="http://schemas.openxmlformats.org/drawingml/2006/main">
          <a:outerShdw blurRad="107950" dist="12700" dir="5400000" algn="ctr">
            <a:srgbClr val="000000"/>
          </a:outerShdw>
        </a:effectLst>
        <a:scene3d xmlns:a="http://schemas.openxmlformats.org/drawingml/2006/main">
          <a:camera prst="orthographicFront">
            <a:rot lat="0" lon="0" rev="0"/>
          </a:camera>
          <a:lightRig rig="soft" dir="t">
            <a:rot lat="0" lon="0" rev="0"/>
          </a:lightRig>
        </a:scene3d>
        <a:sp3d xmlns:a="http://schemas.openxmlformats.org/drawingml/2006/main" contourW="44450" prstMaterial="matte">
          <a:bevelT w="63500" h="63500" prst="artDeco"/>
          <a:contourClr>
            <a:srgbClr val="FFFFFF"/>
          </a:contourClr>
        </a:sp3d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pl-PL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cdr:txBody>
    </cdr:sp>
  </cdr:relSizeAnchor>
  <cdr:relSizeAnchor xmlns:cdr="http://schemas.openxmlformats.org/drawingml/2006/chartDrawing">
    <cdr:from>
      <cdr:x>0.14865</cdr:x>
      <cdr:y>0.35747</cdr:y>
    </cdr:from>
    <cdr:to>
      <cdr:x>0.25446</cdr:x>
      <cdr:y>0.49464</cdr:y>
    </cdr:to>
    <cdr:grpSp>
      <cdr:nvGrpSpPr>
        <cdr:cNvPr id="6" name="Grupa 5">
          <a:extLst xmlns:a="http://schemas.openxmlformats.org/drawingml/2006/main">
            <a:ext uri="{FF2B5EF4-FFF2-40B4-BE49-F238E27FC236}">
              <a16:creationId xmlns:a16="http://schemas.microsoft.com/office/drawing/2014/main" id="{9A427FF7-0391-40EB-A06F-DBBAE182FE5E}"/>
            </a:ext>
          </a:extLst>
        </cdr:cNvPr>
        <cdr:cNvGrpSpPr/>
      </cdr:nvGrpSpPr>
      <cdr:grpSpPr>
        <a:xfrm xmlns:a="http://schemas.openxmlformats.org/drawingml/2006/main">
          <a:off x="2226430" y="2814368"/>
          <a:ext cx="1584786" cy="1079942"/>
          <a:chOff x="566916" y="5524291"/>
          <a:chExt cx="1035474" cy="868290"/>
        </a:xfrm>
        <a:solidFill xmlns:a="http://schemas.openxmlformats.org/drawingml/2006/main">
          <a:schemeClr val="tx1">
            <a:lumMod val="50000"/>
            <a:lumOff val="50000"/>
          </a:schemeClr>
        </a:solidFill>
        <a:effectLst xmlns:a="http://schemas.openxmlformats.org/drawingml/2006/main">
          <a:glow>
            <a:schemeClr val="bg1"/>
          </a:glow>
        </a:effectLst>
      </cdr:grpSpPr>
      <cdr:sp macro="" textlink="">
        <cdr:nvSpPr>
          <cdr:cNvPr id="7" name="Strzałka w prawo 6"/>
          <cdr:cNvSpPr/>
        </cdr:nvSpPr>
        <cdr:spPr>
          <a:xfrm xmlns:a="http://schemas.openxmlformats.org/drawingml/2006/main" rot="20130715">
            <a:off x="802686" y="5582483"/>
            <a:ext cx="799704" cy="463088"/>
          </a:xfrm>
          <a:prstGeom xmlns:a="http://schemas.openxmlformats.org/drawingml/2006/main" prst="rightArrow">
            <a:avLst/>
          </a:prstGeom>
          <a:solidFill xmlns:a="http://schemas.openxmlformats.org/drawingml/2006/main">
            <a:schemeClr val="tx2">
              <a:lumMod val="60000"/>
              <a:lumOff val="40000"/>
            </a:schemeClr>
          </a:solidFill>
          <a:ln xmlns:a="http://schemas.openxmlformats.org/drawingml/2006/main" w="12700" cap="flat" cmpd="sng">
            <a:noFill/>
            <a:prstDash val="sysDot"/>
            <a:miter lim="800000"/>
          </a:ln>
          <a:effectLst xmlns:a="http://schemas.openxmlformats.org/drawingml/2006/main">
            <a:outerShdw blurRad="107950" dist="12700" dir="5400000" algn="ctr">
              <a:srgbClr val="000000"/>
            </a:outerShdw>
          </a:effectLst>
          <a:scene3d xmlns:a="http://schemas.openxmlformats.org/drawingml/2006/main">
            <a:camera prst="orthographicFront">
              <a:rot lat="0" lon="0" rev="0"/>
            </a:camera>
            <a:lightRig rig="soft" dir="t">
              <a:rot lat="0" lon="0" rev="0"/>
            </a:lightRig>
          </a:scene3d>
          <a:sp3d xmlns:a="http://schemas.openxmlformats.org/drawingml/2006/main" contourW="44450" prstMaterial="matte">
            <a:bevelT w="63500" h="63500" prst="artDeco"/>
            <a:contourClr>
              <a:srgbClr val="FFFFFF"/>
            </a:contourClr>
          </a:sp3d>
        </cdr:spPr>
        <cdr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/>
          </a:fillRef>
          <a:effectRef xmlns:a="http://schemas.openxmlformats.org/drawingml/2006/main" idx="0">
            <a:schemeClr val="accent1"/>
          </a:effectRef>
          <a:fontRef xmlns:a="http://schemas.openxmlformats.org/drawingml/2006/main" idx="minor">
            <a:schemeClr val="lt1"/>
          </a:fontRef>
        </cdr:style>
        <cdr:txBody>
          <a:bodyPr xmlns:a="http://schemas.openxmlformats.org/drawingml/2006/main" rtlCol="0" anchor="ctr"/>
          <a:lstStyle xmlns:a="http://schemas.openxmlformats.org/drawingml/2006/main">
            <a:defPPr>
              <a:defRPr lang="pl-PL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pPr algn="ctr"/>
            <a:endParaRPr lang="pl-PL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cdr:txBody>
      </cdr:sp>
      <cdr:sp macro="" textlink="">
        <cdr:nvSpPr>
          <cdr:cNvPr id="8" name="Elipsa 7"/>
          <cdr:cNvSpPr/>
        </cdr:nvSpPr>
        <cdr:spPr>
          <a:xfrm xmlns:a="http://schemas.openxmlformats.org/drawingml/2006/main" rot="21068932">
            <a:off x="566916" y="5524291"/>
            <a:ext cx="705626" cy="868290"/>
          </a:xfrm>
          <a:prstGeom xmlns:a="http://schemas.openxmlformats.org/drawingml/2006/main" prst="ellipse">
            <a:avLst/>
          </a:prstGeom>
          <a:solidFill xmlns:a="http://schemas.openxmlformats.org/drawingml/2006/main">
            <a:schemeClr val="tx2">
              <a:lumMod val="60000"/>
              <a:lumOff val="40000"/>
            </a:schemeClr>
          </a:solidFill>
          <a:ln xmlns:a="http://schemas.openxmlformats.org/drawingml/2006/main">
            <a:noFill/>
          </a:ln>
          <a:effectLst xmlns:a="http://schemas.openxmlformats.org/drawingml/2006/main">
            <a:outerShdw blurRad="107950" dist="12700" dir="5400000" algn="ctr">
              <a:srgbClr val="000000"/>
            </a:outerShdw>
          </a:effectLst>
          <a:scene3d xmlns:a="http://schemas.openxmlformats.org/drawingml/2006/main">
            <a:camera prst="orthographicFront">
              <a:rot lat="0" lon="0" rev="0"/>
            </a:camera>
            <a:lightRig rig="soft" dir="t">
              <a:rot lat="0" lon="0" rev="0"/>
            </a:lightRig>
          </a:scene3d>
          <a:sp3d xmlns:a="http://schemas.openxmlformats.org/drawingml/2006/main" contourW="44450" prstMaterial="matte">
            <a:bevelT w="63500" h="63500" prst="artDeco"/>
            <a:contourClr>
              <a:srgbClr val="FFFFFF"/>
            </a:contourClr>
          </a:sp3d>
        </cdr:spPr>
        <cdr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/>
          </a:fillRef>
          <a:effectRef xmlns:a="http://schemas.openxmlformats.org/drawingml/2006/main" idx="0">
            <a:schemeClr val="accent1"/>
          </a:effectRef>
          <a:fontRef xmlns:a="http://schemas.openxmlformats.org/drawingml/2006/main" idx="minor">
            <a:schemeClr val="lt1"/>
          </a:fontRef>
        </cdr:style>
        <cdr:txBody>
          <a:bodyPr xmlns:a="http://schemas.openxmlformats.org/drawingml/2006/main" rtlCol="0" anchor="ctr"/>
          <a:lstStyle xmlns:a="http://schemas.openxmlformats.org/drawingml/2006/main">
            <a:defPPr>
              <a:defRPr lang="pl-PL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pPr algn="ctr"/>
            <a:endParaRPr lang="pl-PL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cdr:txBody>
      </cdr:sp>
      <cdr:sp macro="" textlink="">
        <cdr:nvSpPr>
          <cdr:cNvPr id="9" name="pole tekstowe 32"/>
          <cdr:cNvSpPr txBox="1"/>
        </cdr:nvSpPr>
        <cdr:spPr>
          <a:xfrm xmlns:a="http://schemas.openxmlformats.org/drawingml/2006/main">
            <a:off x="669785" y="5812922"/>
            <a:ext cx="553479" cy="257662"/>
          </a:xfrm>
          <a:prstGeom xmlns:a="http://schemas.openxmlformats.org/drawingml/2006/main" prst="rect">
            <a:avLst/>
          </a:prstGeom>
          <a:solidFill xmlns:a="http://schemas.openxmlformats.org/drawingml/2006/main">
            <a:schemeClr val="tx2">
              <a:lumMod val="60000"/>
              <a:lumOff val="40000"/>
            </a:schemeClr>
          </a:solidFill>
          <a:ln xmlns:a="http://schemas.openxmlformats.org/drawingml/2006/main">
            <a:noFill/>
          </a:ln>
        </cdr:spPr>
        <cdr:txBody>
          <a:bodyPr xmlns:a="http://schemas.openxmlformats.org/drawingml/2006/main" wrap="square">
            <a:spAutoFit/>
          </a:bodyPr>
          <a:lstStyle xmlns:a="http://schemas.openxmlformats.org/drawingml/2006/main">
            <a:defPPr>
              <a:defRPr lang="pl-PL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 xmlns:a="http://schemas.openxmlformats.org/drawingml/2006/main"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400" b="1" dirty="0">
                <a:ln w="0"/>
                <a:latin typeface="Helvetica" pitchFamily="34" charset="0"/>
                <a:cs typeface="Helvetica" pitchFamily="34" charset="0"/>
              </a:rPr>
              <a:t>+80,1%</a:t>
            </a:r>
          </a:p>
        </cdr:txBody>
      </cdr:sp>
    </cdr:grpSp>
  </cdr:relSizeAnchor>
  <cdr:relSizeAnchor xmlns:cdr="http://schemas.openxmlformats.org/drawingml/2006/chartDrawing">
    <cdr:from>
      <cdr:x>0.38462</cdr:x>
      <cdr:y>0.26524</cdr:y>
    </cdr:from>
    <cdr:to>
      <cdr:x>0.49144</cdr:x>
      <cdr:y>0.40242</cdr:y>
    </cdr:to>
    <cdr:grpSp>
      <cdr:nvGrpSpPr>
        <cdr:cNvPr id="10" name="Grupa 9">
          <a:extLst xmlns:a="http://schemas.openxmlformats.org/drawingml/2006/main">
            <a:ext uri="{FF2B5EF4-FFF2-40B4-BE49-F238E27FC236}">
              <a16:creationId xmlns:a16="http://schemas.microsoft.com/office/drawing/2014/main" id="{C70FFC8E-870E-4091-8CA3-2AC5B47BF9BD}"/>
            </a:ext>
          </a:extLst>
        </cdr:cNvPr>
        <cdr:cNvGrpSpPr/>
      </cdr:nvGrpSpPr>
      <cdr:grpSpPr>
        <a:xfrm xmlns:a="http://schemas.openxmlformats.org/drawingml/2006/main">
          <a:off x="5760709" y="2088239"/>
          <a:ext cx="1599914" cy="1080021"/>
          <a:chOff x="-49818" y="8355935"/>
          <a:chExt cx="791098" cy="629123"/>
        </a:xfrm>
        <a:solidFill xmlns:a="http://schemas.openxmlformats.org/drawingml/2006/main">
          <a:schemeClr val="bg1">
            <a:lumMod val="65000"/>
          </a:schemeClr>
        </a:solidFill>
      </cdr:grpSpPr>
      <cdr:sp macro="" textlink="">
        <cdr:nvSpPr>
          <cdr:cNvPr id="11" name="Strzałka w prawo 10"/>
          <cdr:cNvSpPr/>
        </cdr:nvSpPr>
        <cdr:spPr>
          <a:xfrm xmlns:a="http://schemas.openxmlformats.org/drawingml/2006/main" rot="250573">
            <a:off x="136116" y="8507555"/>
            <a:ext cx="605164" cy="335532"/>
          </a:xfrm>
          <a:prstGeom xmlns:a="http://schemas.openxmlformats.org/drawingml/2006/main" prst="rightArrow">
            <a:avLst/>
          </a:prstGeom>
          <a:solidFill xmlns:a="http://schemas.openxmlformats.org/drawingml/2006/main">
            <a:schemeClr val="accent1">
              <a:lumMod val="60000"/>
              <a:lumOff val="40000"/>
            </a:schemeClr>
          </a:solidFill>
          <a:ln xmlns:a="http://schemas.openxmlformats.org/drawingml/2006/main">
            <a:noFill/>
          </a:ln>
          <a:effectLst xmlns:a="http://schemas.openxmlformats.org/drawingml/2006/main">
            <a:outerShdw blurRad="107950" dist="12700" dir="5400000" algn="ctr">
              <a:srgbClr val="000000"/>
            </a:outerShdw>
          </a:effectLst>
          <a:scene3d xmlns:a="http://schemas.openxmlformats.org/drawingml/2006/main">
            <a:camera prst="orthographicFront">
              <a:rot lat="0" lon="0" rev="0"/>
            </a:camera>
            <a:lightRig rig="soft" dir="t">
              <a:rot lat="0" lon="0" rev="0"/>
            </a:lightRig>
          </a:scene3d>
          <a:sp3d xmlns:a="http://schemas.openxmlformats.org/drawingml/2006/main" contourW="44450" prstMaterial="matte">
            <a:bevelT w="63500" h="63500" prst="artDeco"/>
            <a:contourClr>
              <a:srgbClr val="FFFFFF"/>
            </a:contourClr>
          </a:sp3d>
        </cdr:spPr>
        <cdr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/>
          </a:fillRef>
          <a:effectRef xmlns:a="http://schemas.openxmlformats.org/drawingml/2006/main" idx="0">
            <a:schemeClr val="accent1"/>
          </a:effectRef>
          <a:fontRef xmlns:a="http://schemas.openxmlformats.org/drawingml/2006/main" idx="minor">
            <a:schemeClr val="lt1"/>
          </a:fontRef>
        </cdr:style>
        <cdr:txBody>
          <a:bodyPr xmlns:a="http://schemas.openxmlformats.org/drawingml/2006/main" rtlCol="0" anchor="ctr"/>
          <a:lstStyle xmlns:a="http://schemas.openxmlformats.org/drawingml/2006/main"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pPr algn="ctr"/>
            <a:endParaRPr lang="pl-PL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cdr:txBody>
      </cdr:sp>
      <cdr:sp macro="" textlink="">
        <cdr:nvSpPr>
          <cdr:cNvPr id="12" name="Elipsa 11"/>
          <cdr:cNvSpPr/>
        </cdr:nvSpPr>
        <cdr:spPr>
          <a:xfrm xmlns:a="http://schemas.openxmlformats.org/drawingml/2006/main">
            <a:off x="-49818" y="8355935"/>
            <a:ext cx="533978" cy="629123"/>
          </a:xfrm>
          <a:prstGeom xmlns:a="http://schemas.openxmlformats.org/drawingml/2006/main" prst="ellipse">
            <a:avLst/>
          </a:prstGeom>
          <a:solidFill xmlns:a="http://schemas.openxmlformats.org/drawingml/2006/main">
            <a:schemeClr val="accent1">
              <a:lumMod val="60000"/>
              <a:lumOff val="40000"/>
            </a:schemeClr>
          </a:solidFill>
          <a:ln xmlns:a="http://schemas.openxmlformats.org/drawingml/2006/main">
            <a:noFill/>
          </a:ln>
          <a:effectLst xmlns:a="http://schemas.openxmlformats.org/drawingml/2006/main">
            <a:outerShdw blurRad="107950" dist="12700" dir="5400000" algn="ctr">
              <a:srgbClr val="000000"/>
            </a:outerShdw>
          </a:effectLst>
          <a:scene3d xmlns:a="http://schemas.openxmlformats.org/drawingml/2006/main">
            <a:camera prst="orthographicFront">
              <a:rot lat="0" lon="0" rev="0"/>
            </a:camera>
            <a:lightRig rig="soft" dir="t">
              <a:rot lat="0" lon="0" rev="0"/>
            </a:lightRig>
          </a:scene3d>
          <a:sp3d xmlns:a="http://schemas.openxmlformats.org/drawingml/2006/main" contourW="44450" prstMaterial="matte">
            <a:bevelT w="63500" h="63500" prst="artDeco"/>
            <a:contourClr>
              <a:srgbClr val="FFFFFF"/>
            </a:contourClr>
          </a:sp3d>
        </cdr:spPr>
        <cdr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/>
          </a:fillRef>
          <a:effectRef xmlns:a="http://schemas.openxmlformats.org/drawingml/2006/main" idx="0">
            <a:schemeClr val="accent1"/>
          </a:effectRef>
          <a:fontRef xmlns:a="http://schemas.openxmlformats.org/drawingml/2006/main" idx="minor">
            <a:schemeClr val="lt1"/>
          </a:fontRef>
        </cdr:style>
        <cdr:txBody>
          <a:bodyPr xmlns:a="http://schemas.openxmlformats.org/drawingml/2006/main" rtlCol="0" anchor="ctr"/>
          <a:lstStyle xmlns:a="http://schemas.openxmlformats.org/drawingml/2006/main"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pPr algn="ctr"/>
            <a:endParaRPr lang="pl-PL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cdr:txBody>
      </cdr:sp>
      <cdr:sp macro="" textlink="">
        <cdr:nvSpPr>
          <cdr:cNvPr id="13" name="pole tekstowe 32"/>
          <cdr:cNvSpPr txBox="1"/>
        </cdr:nvSpPr>
        <cdr:spPr>
          <a:xfrm xmlns:a="http://schemas.openxmlformats.org/drawingml/2006/main">
            <a:off x="56967" y="8574332"/>
            <a:ext cx="466139" cy="205358"/>
          </a:xfrm>
          <a:prstGeom xmlns:a="http://schemas.openxmlformats.org/drawingml/2006/main" prst="rect">
            <a:avLst/>
          </a:prstGeom>
          <a:noFill xmlns:a="http://schemas.openxmlformats.org/drawingml/2006/main"/>
        </cdr:spPr>
        <cdr:txBody>
          <a:bodyPr xmlns:a="http://schemas.openxmlformats.org/drawingml/2006/main" wrap="square">
            <a:spAutoFit/>
          </a:bodyPr>
          <a:lstStyle xmlns:a="http://schemas.openxmlformats.org/drawingml/2006/main"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600" b="1" dirty="0">
                <a:ln w="0"/>
                <a:latin typeface="Helvetica" pitchFamily="34" charset="0"/>
                <a:cs typeface="Helvetica" pitchFamily="34" charset="0"/>
              </a:rPr>
              <a:t>-1,5%</a:t>
            </a:r>
          </a:p>
        </cdr:txBody>
      </cdr:sp>
    </cdr:grpSp>
  </cdr:relSizeAnchor>
  <cdr:relSizeAnchor xmlns:cdr="http://schemas.openxmlformats.org/drawingml/2006/chartDrawing">
    <cdr:from>
      <cdr:x>0.55288</cdr:x>
      <cdr:y>0.20952</cdr:y>
    </cdr:from>
    <cdr:to>
      <cdr:x>0.65805</cdr:x>
      <cdr:y>0.3467</cdr:y>
    </cdr:to>
    <cdr:grpSp>
      <cdr:nvGrpSpPr>
        <cdr:cNvPr id="14" name="Grupa 13">
          <a:extLst xmlns:a="http://schemas.openxmlformats.org/drawingml/2006/main">
            <a:ext uri="{FF2B5EF4-FFF2-40B4-BE49-F238E27FC236}">
              <a16:creationId xmlns:a16="http://schemas.microsoft.com/office/drawing/2014/main" id="{43659C00-D975-4993-899C-E60D7CF2E359}"/>
            </a:ext>
          </a:extLst>
        </cdr:cNvPr>
        <cdr:cNvGrpSpPr/>
      </cdr:nvGrpSpPr>
      <cdr:grpSpPr>
        <a:xfrm xmlns:a="http://schemas.openxmlformats.org/drawingml/2006/main">
          <a:off x="8280851" y="1649555"/>
          <a:ext cx="1575201" cy="1080020"/>
          <a:chOff x="-2715459" y="14798551"/>
          <a:chExt cx="636095" cy="629115"/>
        </a:xfrm>
        <a:solidFill xmlns:a="http://schemas.openxmlformats.org/drawingml/2006/main">
          <a:schemeClr val="bg1">
            <a:lumMod val="85000"/>
          </a:schemeClr>
        </a:solidFill>
      </cdr:grpSpPr>
      <cdr:sp macro="" textlink="">
        <cdr:nvSpPr>
          <cdr:cNvPr id="15" name="Strzałka w prawo 14"/>
          <cdr:cNvSpPr/>
        </cdr:nvSpPr>
        <cdr:spPr>
          <a:xfrm xmlns:a="http://schemas.openxmlformats.org/drawingml/2006/main" rot="20304915">
            <a:off x="-2573682" y="14837882"/>
            <a:ext cx="494318" cy="335528"/>
          </a:xfrm>
          <a:prstGeom xmlns:a="http://schemas.openxmlformats.org/drawingml/2006/main" prst="rightArrow">
            <a:avLst/>
          </a:prstGeom>
          <a:solidFill xmlns:a="http://schemas.openxmlformats.org/drawingml/2006/main">
            <a:schemeClr val="accent2">
              <a:lumMod val="60000"/>
              <a:lumOff val="40000"/>
            </a:schemeClr>
          </a:solidFill>
          <a:ln xmlns:a="http://schemas.openxmlformats.org/drawingml/2006/main">
            <a:noFill/>
          </a:ln>
          <a:effectLst xmlns:a="http://schemas.openxmlformats.org/drawingml/2006/main">
            <a:outerShdw blurRad="107950" dist="12700" dir="5400000" algn="ctr">
              <a:srgbClr val="000000"/>
            </a:outerShdw>
          </a:effectLst>
          <a:scene3d xmlns:a="http://schemas.openxmlformats.org/drawingml/2006/main">
            <a:camera prst="orthographicFront">
              <a:rot lat="0" lon="0" rev="0"/>
            </a:camera>
            <a:lightRig rig="soft" dir="t">
              <a:rot lat="0" lon="0" rev="0"/>
            </a:lightRig>
          </a:scene3d>
          <a:sp3d xmlns:a="http://schemas.openxmlformats.org/drawingml/2006/main" contourW="44450" prstMaterial="matte">
            <a:bevelT w="63500" h="63500" prst="artDeco"/>
            <a:contourClr>
              <a:srgbClr val="FFFFFF"/>
            </a:contourClr>
          </a:sp3d>
        </cdr:spPr>
        <cdr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/>
          </a:fillRef>
          <a:effectRef xmlns:a="http://schemas.openxmlformats.org/drawingml/2006/main" idx="0">
            <a:schemeClr val="accent1"/>
          </a:effectRef>
          <a:fontRef xmlns:a="http://schemas.openxmlformats.org/drawingml/2006/main" idx="minor">
            <a:schemeClr val="lt1"/>
          </a:fontRef>
        </cdr:style>
        <cdr:txBody>
          <a:bodyPr xmlns:a="http://schemas.openxmlformats.org/drawingml/2006/main" rtlCol="0" anchor="ctr"/>
          <a:lstStyle xmlns:a="http://schemas.openxmlformats.org/drawingml/2006/main"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pPr algn="ctr"/>
            <a:endParaRPr lang="pl-PL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cdr:txBody>
      </cdr:sp>
      <cdr:sp macro="" textlink="">
        <cdr:nvSpPr>
          <cdr:cNvPr id="16" name="Elipsa 15"/>
          <cdr:cNvSpPr/>
        </cdr:nvSpPr>
        <cdr:spPr>
          <a:xfrm xmlns:a="http://schemas.openxmlformats.org/drawingml/2006/main">
            <a:off x="-2715459" y="14798551"/>
            <a:ext cx="436163" cy="629115"/>
          </a:xfrm>
          <a:prstGeom xmlns:a="http://schemas.openxmlformats.org/drawingml/2006/main" prst="ellipse">
            <a:avLst/>
          </a:prstGeom>
          <a:solidFill xmlns:a="http://schemas.openxmlformats.org/drawingml/2006/main">
            <a:schemeClr val="accent2">
              <a:lumMod val="60000"/>
              <a:lumOff val="40000"/>
            </a:schemeClr>
          </a:solidFill>
          <a:ln xmlns:a="http://schemas.openxmlformats.org/drawingml/2006/main">
            <a:noFill/>
          </a:ln>
          <a:effectLst xmlns:a="http://schemas.openxmlformats.org/drawingml/2006/main">
            <a:outerShdw blurRad="107950" dist="12700" dir="5400000" algn="ctr">
              <a:srgbClr val="000000"/>
            </a:outerShdw>
          </a:effectLst>
          <a:scene3d xmlns:a="http://schemas.openxmlformats.org/drawingml/2006/main">
            <a:camera prst="orthographicFront">
              <a:rot lat="0" lon="0" rev="0"/>
            </a:camera>
            <a:lightRig rig="soft" dir="t">
              <a:rot lat="0" lon="0" rev="0"/>
            </a:lightRig>
          </a:scene3d>
          <a:sp3d xmlns:a="http://schemas.openxmlformats.org/drawingml/2006/main" contourW="44450" prstMaterial="matte">
            <a:bevelT w="63500" h="63500" prst="artDeco"/>
            <a:contourClr>
              <a:srgbClr val="FFFFFF"/>
            </a:contourClr>
          </a:sp3d>
        </cdr:spPr>
        <cdr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/>
          </a:fillRef>
          <a:effectRef xmlns:a="http://schemas.openxmlformats.org/drawingml/2006/main" idx="0">
            <a:schemeClr val="accent1"/>
          </a:effectRef>
          <a:fontRef xmlns:a="http://schemas.openxmlformats.org/drawingml/2006/main" idx="minor">
            <a:schemeClr val="lt1"/>
          </a:fontRef>
        </cdr:style>
        <cdr:txBody>
          <a:bodyPr xmlns:a="http://schemas.openxmlformats.org/drawingml/2006/main" rtlCol="0" anchor="ctr"/>
          <a:lstStyle xmlns:a="http://schemas.openxmlformats.org/drawingml/2006/main"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pPr algn="ctr"/>
            <a:endParaRPr lang="pl-PL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cdr:txBody>
      </cdr:sp>
      <cdr:sp macro="" textlink="">
        <cdr:nvSpPr>
          <cdr:cNvPr id="17" name="pole tekstowe 32"/>
          <cdr:cNvSpPr txBox="1"/>
        </cdr:nvSpPr>
        <cdr:spPr>
          <a:xfrm xmlns:a="http://schemas.openxmlformats.org/drawingml/2006/main">
            <a:off x="-2657298" y="15016941"/>
            <a:ext cx="348975" cy="186687"/>
          </a:xfrm>
          <a:prstGeom xmlns:a="http://schemas.openxmlformats.org/drawingml/2006/main" prst="rect">
            <a:avLst/>
          </a:prstGeom>
          <a:noFill xmlns:a="http://schemas.openxmlformats.org/drawingml/2006/main"/>
        </cdr:spPr>
        <cdr:txBody>
          <a:bodyPr xmlns:a="http://schemas.openxmlformats.org/drawingml/2006/main" wrap="square">
            <a:spAutoFit/>
          </a:bodyPr>
          <a:lstStyle xmlns:a="http://schemas.openxmlformats.org/drawingml/2006/main"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b="1" dirty="0">
                <a:ln w="0"/>
                <a:latin typeface="Helvetica" pitchFamily="34" charset="0"/>
                <a:cs typeface="Helvetica" pitchFamily="34" charset="0"/>
              </a:rPr>
              <a:t>   </a:t>
            </a:r>
            <a:r>
              <a:rPr lang="pl-PL" sz="1400" b="1" dirty="0">
                <a:ln w="0"/>
                <a:latin typeface="Helvetica" pitchFamily="34" charset="0"/>
                <a:cs typeface="Helvetica" pitchFamily="34" charset="0"/>
              </a:rPr>
              <a:t>26,6%</a:t>
            </a:r>
          </a:p>
        </cdr:txBody>
      </cdr:sp>
    </cdr:grpSp>
  </cdr:relSizeAnchor>
  <cdr:relSizeAnchor xmlns:cdr="http://schemas.openxmlformats.org/drawingml/2006/chartDrawing">
    <cdr:from>
      <cdr:x>0.73558</cdr:x>
      <cdr:y>0.10061</cdr:y>
    </cdr:from>
    <cdr:to>
      <cdr:x>0.81932</cdr:x>
      <cdr:y>0.23779</cdr:y>
    </cdr:to>
    <cdr:grpSp>
      <cdr:nvGrpSpPr>
        <cdr:cNvPr id="18" name="Grupa 17">
          <a:extLst xmlns:a="http://schemas.openxmlformats.org/drawingml/2006/main">
            <a:ext uri="{FF2B5EF4-FFF2-40B4-BE49-F238E27FC236}">
              <a16:creationId xmlns:a16="http://schemas.microsoft.com/office/drawing/2014/main" id="{F2526F25-AB52-4DFB-9B6E-5F64DC0B0BCF}"/>
            </a:ext>
          </a:extLst>
        </cdr:cNvPr>
        <cdr:cNvGrpSpPr/>
      </cdr:nvGrpSpPr>
      <cdr:grpSpPr>
        <a:xfrm xmlns:a="http://schemas.openxmlformats.org/drawingml/2006/main">
          <a:off x="11017270" y="792104"/>
          <a:ext cx="1254230" cy="1080021"/>
          <a:chOff x="-8046494" y="26835843"/>
          <a:chExt cx="643647" cy="642793"/>
        </a:xfrm>
        <a:solidFill xmlns:a="http://schemas.openxmlformats.org/drawingml/2006/main">
          <a:schemeClr val="tx1">
            <a:lumMod val="85000"/>
            <a:lumOff val="15000"/>
          </a:schemeClr>
        </a:solidFill>
      </cdr:grpSpPr>
      <cdr:sp macro="" textlink="">
        <cdr:nvSpPr>
          <cdr:cNvPr id="20" name="Elipsa 19"/>
          <cdr:cNvSpPr/>
        </cdr:nvSpPr>
        <cdr:spPr>
          <a:xfrm xmlns:a="http://schemas.openxmlformats.org/drawingml/2006/main">
            <a:off x="-8046494" y="26835843"/>
            <a:ext cx="554235" cy="642793"/>
          </a:xfrm>
          <a:prstGeom xmlns:a="http://schemas.openxmlformats.org/drawingml/2006/main" prst="ellipse">
            <a:avLst/>
          </a:prstGeom>
          <a:solidFill xmlns:a="http://schemas.openxmlformats.org/drawingml/2006/main">
            <a:schemeClr val="accent6">
              <a:lumMod val="60000"/>
              <a:lumOff val="40000"/>
            </a:schemeClr>
          </a:solidFill>
          <a:ln xmlns:a="http://schemas.openxmlformats.org/drawingml/2006/main">
            <a:noFill/>
          </a:ln>
          <a:effectLst xmlns:a="http://schemas.openxmlformats.org/drawingml/2006/main">
            <a:outerShdw blurRad="107950" dist="12700" dir="5400000" algn="ctr">
              <a:srgbClr val="000000"/>
            </a:outerShdw>
          </a:effectLst>
          <a:scene3d xmlns:a="http://schemas.openxmlformats.org/drawingml/2006/main">
            <a:camera prst="orthographicFront">
              <a:rot lat="0" lon="0" rev="0"/>
            </a:camera>
            <a:lightRig rig="soft" dir="t">
              <a:rot lat="0" lon="0" rev="0"/>
            </a:lightRig>
          </a:scene3d>
          <a:sp3d xmlns:a="http://schemas.openxmlformats.org/drawingml/2006/main" contourW="44450" prstMaterial="matte">
            <a:bevelT w="63500" h="63500" prst="artDeco"/>
            <a:contourClr>
              <a:srgbClr val="FFFFFF"/>
            </a:contourClr>
          </a:sp3d>
        </cdr:spPr>
        <cdr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/>
          </a:fillRef>
          <a:effectRef xmlns:a="http://schemas.openxmlformats.org/drawingml/2006/main" idx="0">
            <a:schemeClr val="accent1"/>
          </a:effectRef>
          <a:fontRef xmlns:a="http://schemas.openxmlformats.org/drawingml/2006/main" idx="minor">
            <a:schemeClr val="lt1"/>
          </a:fontRef>
        </cdr:style>
        <cdr:txBody>
          <a:bodyPr xmlns:a="http://schemas.openxmlformats.org/drawingml/2006/main" rtlCol="0" anchor="ctr"/>
          <a:lstStyle xmlns:a="http://schemas.openxmlformats.org/drawingml/2006/main"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pPr algn="ctr"/>
            <a:endParaRPr lang="pl-PL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cdr:txBody>
      </cdr:sp>
      <cdr:sp macro="" textlink="">
        <cdr:nvSpPr>
          <cdr:cNvPr id="21" name="pole tekstowe 32"/>
          <cdr:cNvSpPr txBox="1"/>
        </cdr:nvSpPr>
        <cdr:spPr>
          <a:xfrm xmlns:a="http://schemas.openxmlformats.org/drawingml/2006/main">
            <a:off x="-8038674" y="27067879"/>
            <a:ext cx="635827" cy="209820"/>
          </a:xfrm>
          <a:prstGeom xmlns:a="http://schemas.openxmlformats.org/drawingml/2006/main" prst="rect">
            <a:avLst/>
          </a:prstGeom>
          <a:noFill xmlns:a="http://schemas.openxmlformats.org/drawingml/2006/main"/>
        </cdr:spPr>
        <cdr:txBody>
          <a:bodyPr xmlns:a="http://schemas.openxmlformats.org/drawingml/2006/main" wrap="square">
            <a:spAutoFit/>
          </a:bodyPr>
          <a:lstStyle xmlns:a="http://schemas.openxmlformats.org/drawingml/2006/main"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600" b="1" dirty="0">
                <a:ln w="0"/>
                <a:solidFill>
                  <a:schemeClr val="tx1"/>
                </a:solidFill>
                <a:latin typeface="Helvetica" pitchFamily="34" charset="0"/>
                <a:cs typeface="Helvetica" pitchFamily="34" charset="0"/>
              </a:rPr>
              <a:t>  </a:t>
            </a:r>
            <a:r>
              <a:rPr lang="pl-PL" sz="1400" b="1" dirty="0">
                <a:ln w="0"/>
                <a:solidFill>
                  <a:schemeClr val="tx1"/>
                </a:solidFill>
                <a:latin typeface="Helvetica" pitchFamily="34" charset="0"/>
                <a:cs typeface="Helvetica" pitchFamily="34" charset="0"/>
              </a:rPr>
              <a:t>+36,8%</a:t>
            </a:r>
          </a:p>
        </cdr:txBody>
      </cdr:sp>
    </cdr:grp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 dirty="0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71D95D-375A-4BE6-A381-9D27EC7B61AC}" type="datetimeFigureOut">
              <a:rPr lang="pl-PL" smtClean="0"/>
              <a:t>2020-05-05</a:t>
            </a:fld>
            <a:endParaRPr lang="pl-PL" dirty="0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 dirty="0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 dirty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223750-5F67-4797-ABD9-FCDE9324688E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0050430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838" y="3195638"/>
            <a:ext cx="15547499" cy="22050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pl-P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676" y="5829300"/>
            <a:ext cx="12803823" cy="26289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165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330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495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2660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0825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8990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7155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5321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pl-P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27FC1-75C6-44E9-8330-C6F91825DA19}" type="datetimeFigureOut">
              <a:rPr lang="pl-PL" smtClean="0"/>
              <a:pPr/>
              <a:t>2020-05-05</a:t>
            </a:fld>
            <a:endParaRPr lang="pl-P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884F3-D245-453D-BDBC-DBD6E3C9BD38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l-P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l-P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27FC1-75C6-44E9-8330-C6F91825DA19}" type="datetimeFigureOut">
              <a:rPr lang="pl-PL" smtClean="0"/>
              <a:pPr/>
              <a:t>2020-05-05</a:t>
            </a:fld>
            <a:endParaRPr lang="pl-P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884F3-D245-453D-BDBC-DBD6E3C9BD38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6528555" y="619125"/>
            <a:ext cx="8231029" cy="1316593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pl-P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829119" y="619125"/>
            <a:ext cx="24394584" cy="1316593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l-P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27FC1-75C6-44E9-8330-C6F91825DA19}" type="datetimeFigureOut">
              <a:rPr lang="pl-PL" smtClean="0"/>
              <a:pPr/>
              <a:t>2020-05-05</a:t>
            </a:fld>
            <a:endParaRPr lang="pl-P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884F3-D245-453D-BDBC-DBD6E3C9BD38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l-P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l-P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27FC1-75C6-44E9-8330-C6F91825DA19}" type="datetimeFigureOut">
              <a:rPr lang="pl-PL" smtClean="0"/>
              <a:pPr/>
              <a:t>2020-05-05</a:t>
            </a:fld>
            <a:endParaRPr lang="pl-P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884F3-D245-453D-BDBC-DBD6E3C9BD38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877" y="6610351"/>
            <a:ext cx="15547499" cy="2043113"/>
          </a:xfrm>
        </p:spPr>
        <p:txBody>
          <a:bodyPr anchor="t"/>
          <a:lstStyle>
            <a:lvl1pPr algn="l">
              <a:defRPr sz="7100" b="1" cap="all"/>
            </a:lvl1pPr>
          </a:lstStyle>
          <a:p>
            <a:r>
              <a:rPr lang="en-US"/>
              <a:t>Click to edit Master title style</a:t>
            </a:r>
            <a:endParaRPr lang="pl-P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4877" y="4360070"/>
            <a:ext cx="15547499" cy="2250281"/>
          </a:xfrm>
        </p:spPr>
        <p:txBody>
          <a:bodyPr anchor="b"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816513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2pPr>
            <a:lvl3pPr marL="1633027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3pPr>
            <a:lvl4pPr marL="2449540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4pPr>
            <a:lvl5pPr marL="326605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5pPr>
            <a:lvl6pPr marL="4082567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6pPr>
            <a:lvl7pPr marL="4899081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7pPr>
            <a:lvl8pPr marL="571559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8pPr>
            <a:lvl9pPr marL="6532108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27FC1-75C6-44E9-8330-C6F91825DA19}" type="datetimeFigureOut">
              <a:rPr lang="pl-PL" smtClean="0"/>
              <a:pPr/>
              <a:t>2020-05-05</a:t>
            </a:fld>
            <a:endParaRPr lang="pl-P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884F3-D245-453D-BDBC-DBD6E3C9BD38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l-P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29117" y="3600450"/>
            <a:ext cx="16312808" cy="10184607"/>
          </a:xfrm>
        </p:spPr>
        <p:txBody>
          <a:bodyPr/>
          <a:lstStyle>
            <a:lvl1pPr>
              <a:defRPr sz="5000"/>
            </a:lvl1pPr>
            <a:lvl2pPr>
              <a:defRPr sz="43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l-P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8446779" y="3600450"/>
            <a:ext cx="16312806" cy="10184607"/>
          </a:xfrm>
        </p:spPr>
        <p:txBody>
          <a:bodyPr/>
          <a:lstStyle>
            <a:lvl1pPr>
              <a:defRPr sz="5000"/>
            </a:lvl1pPr>
            <a:lvl2pPr>
              <a:defRPr sz="43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l-P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27FC1-75C6-44E9-8330-C6F91825DA19}" type="datetimeFigureOut">
              <a:rPr lang="pl-PL" smtClean="0"/>
              <a:pPr/>
              <a:t>2020-05-05</a:t>
            </a:fld>
            <a:endParaRPr lang="pl-P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884F3-D245-453D-BDBC-DBD6E3C9BD38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559" y="411957"/>
            <a:ext cx="16462058" cy="17145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pl-P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559" y="2302670"/>
            <a:ext cx="8081779" cy="959643"/>
          </a:xfrm>
        </p:spPr>
        <p:txBody>
          <a:bodyPr anchor="b"/>
          <a:lstStyle>
            <a:lvl1pPr marL="0" indent="0">
              <a:buNone/>
              <a:defRPr sz="4300" b="1"/>
            </a:lvl1pPr>
            <a:lvl2pPr marL="816513" indent="0">
              <a:buNone/>
              <a:defRPr sz="3600" b="1"/>
            </a:lvl2pPr>
            <a:lvl3pPr marL="1633027" indent="0">
              <a:buNone/>
              <a:defRPr sz="3200" b="1"/>
            </a:lvl3pPr>
            <a:lvl4pPr marL="2449540" indent="0">
              <a:buNone/>
              <a:defRPr sz="2900" b="1"/>
            </a:lvl4pPr>
            <a:lvl5pPr marL="3266054" indent="0">
              <a:buNone/>
              <a:defRPr sz="2900" b="1"/>
            </a:lvl5pPr>
            <a:lvl6pPr marL="4082567" indent="0">
              <a:buNone/>
              <a:defRPr sz="2900" b="1"/>
            </a:lvl6pPr>
            <a:lvl7pPr marL="4899081" indent="0">
              <a:buNone/>
              <a:defRPr sz="2900" b="1"/>
            </a:lvl7pPr>
            <a:lvl8pPr marL="5715594" indent="0">
              <a:buNone/>
              <a:defRPr sz="2900" b="1"/>
            </a:lvl8pPr>
            <a:lvl9pPr marL="6532108" indent="0">
              <a:buNone/>
              <a:defRPr sz="2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559" y="3262313"/>
            <a:ext cx="8081779" cy="5926932"/>
          </a:xfrm>
        </p:spPr>
        <p:txBody>
          <a:bodyPr/>
          <a:lstStyle>
            <a:lvl1pPr>
              <a:defRPr sz="4300"/>
            </a:lvl1pPr>
            <a:lvl2pPr>
              <a:defRPr sz="36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l-P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91664" y="2302670"/>
            <a:ext cx="8084953" cy="959643"/>
          </a:xfrm>
        </p:spPr>
        <p:txBody>
          <a:bodyPr anchor="b"/>
          <a:lstStyle>
            <a:lvl1pPr marL="0" indent="0">
              <a:buNone/>
              <a:defRPr sz="4300" b="1"/>
            </a:lvl1pPr>
            <a:lvl2pPr marL="816513" indent="0">
              <a:buNone/>
              <a:defRPr sz="3600" b="1"/>
            </a:lvl2pPr>
            <a:lvl3pPr marL="1633027" indent="0">
              <a:buNone/>
              <a:defRPr sz="3200" b="1"/>
            </a:lvl3pPr>
            <a:lvl4pPr marL="2449540" indent="0">
              <a:buNone/>
              <a:defRPr sz="2900" b="1"/>
            </a:lvl4pPr>
            <a:lvl5pPr marL="3266054" indent="0">
              <a:buNone/>
              <a:defRPr sz="2900" b="1"/>
            </a:lvl5pPr>
            <a:lvl6pPr marL="4082567" indent="0">
              <a:buNone/>
              <a:defRPr sz="2900" b="1"/>
            </a:lvl6pPr>
            <a:lvl7pPr marL="4899081" indent="0">
              <a:buNone/>
              <a:defRPr sz="2900" b="1"/>
            </a:lvl7pPr>
            <a:lvl8pPr marL="5715594" indent="0">
              <a:buNone/>
              <a:defRPr sz="2900" b="1"/>
            </a:lvl8pPr>
            <a:lvl9pPr marL="6532108" indent="0">
              <a:buNone/>
              <a:defRPr sz="2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91664" y="3262313"/>
            <a:ext cx="8084953" cy="5926932"/>
          </a:xfrm>
        </p:spPr>
        <p:txBody>
          <a:bodyPr/>
          <a:lstStyle>
            <a:lvl1pPr>
              <a:defRPr sz="4300"/>
            </a:lvl1pPr>
            <a:lvl2pPr>
              <a:defRPr sz="36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l-P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27FC1-75C6-44E9-8330-C6F91825DA19}" type="datetimeFigureOut">
              <a:rPr lang="pl-PL" smtClean="0"/>
              <a:pPr/>
              <a:t>2020-05-05</a:t>
            </a:fld>
            <a:endParaRPr lang="pl-PL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884F3-D245-453D-BDBC-DBD6E3C9BD38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l-P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27FC1-75C6-44E9-8330-C6F91825DA19}" type="datetimeFigureOut">
              <a:rPr lang="pl-PL" smtClean="0"/>
              <a:pPr/>
              <a:t>2020-05-05</a:t>
            </a:fld>
            <a:endParaRPr lang="pl-PL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884F3-D245-453D-BDBC-DBD6E3C9BD38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27FC1-75C6-44E9-8330-C6F91825DA19}" type="datetimeFigureOut">
              <a:rPr lang="pl-PL" smtClean="0"/>
              <a:pPr/>
              <a:t>2020-05-05</a:t>
            </a:fld>
            <a:endParaRPr lang="pl-PL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884F3-D245-453D-BDBC-DBD6E3C9BD38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560" y="409575"/>
            <a:ext cx="6017671" cy="1743075"/>
          </a:xfrm>
        </p:spPr>
        <p:txBody>
          <a:bodyPr anchor="b"/>
          <a:lstStyle>
            <a:lvl1pPr algn="l">
              <a:defRPr sz="3600" b="1"/>
            </a:lvl1pPr>
          </a:lstStyle>
          <a:p>
            <a:r>
              <a:rPr lang="en-US"/>
              <a:t>Click to edit Master title style</a:t>
            </a:r>
            <a:endParaRPr lang="pl-P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1341" y="409576"/>
            <a:ext cx="10225275" cy="8779670"/>
          </a:xfrm>
        </p:spPr>
        <p:txBody>
          <a:bodyPr/>
          <a:lstStyle>
            <a:lvl1pPr>
              <a:defRPr sz="5700"/>
            </a:lvl1pPr>
            <a:lvl2pPr>
              <a:defRPr sz="5000"/>
            </a:lvl2pPr>
            <a:lvl3pPr>
              <a:defRPr sz="430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l-P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560" y="2152651"/>
            <a:ext cx="6017671" cy="7036595"/>
          </a:xfrm>
        </p:spPr>
        <p:txBody>
          <a:bodyPr/>
          <a:lstStyle>
            <a:lvl1pPr marL="0" indent="0">
              <a:buNone/>
              <a:defRPr sz="2500"/>
            </a:lvl1pPr>
            <a:lvl2pPr marL="816513" indent="0">
              <a:buNone/>
              <a:defRPr sz="2100"/>
            </a:lvl2pPr>
            <a:lvl3pPr marL="1633027" indent="0">
              <a:buNone/>
              <a:defRPr sz="1800"/>
            </a:lvl3pPr>
            <a:lvl4pPr marL="2449540" indent="0">
              <a:buNone/>
              <a:defRPr sz="1600"/>
            </a:lvl4pPr>
            <a:lvl5pPr marL="3266054" indent="0">
              <a:buNone/>
              <a:defRPr sz="1600"/>
            </a:lvl5pPr>
            <a:lvl6pPr marL="4082567" indent="0">
              <a:buNone/>
              <a:defRPr sz="1600"/>
            </a:lvl6pPr>
            <a:lvl7pPr marL="4899081" indent="0">
              <a:buNone/>
              <a:defRPr sz="1600"/>
            </a:lvl7pPr>
            <a:lvl8pPr marL="5715594" indent="0">
              <a:buNone/>
              <a:defRPr sz="1600"/>
            </a:lvl8pPr>
            <a:lvl9pPr marL="6532108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27FC1-75C6-44E9-8330-C6F91825DA19}" type="datetimeFigureOut">
              <a:rPr lang="pl-PL" smtClean="0"/>
              <a:pPr/>
              <a:t>2020-05-05</a:t>
            </a:fld>
            <a:endParaRPr lang="pl-P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884F3-D245-453D-BDBC-DBD6E3C9BD38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5198" y="7200900"/>
            <a:ext cx="10974705" cy="850107"/>
          </a:xfrm>
        </p:spPr>
        <p:txBody>
          <a:bodyPr anchor="b"/>
          <a:lstStyle>
            <a:lvl1pPr algn="l">
              <a:defRPr sz="3600" b="1"/>
            </a:lvl1pPr>
          </a:lstStyle>
          <a:p>
            <a:r>
              <a:rPr lang="en-US"/>
              <a:t>Click to edit Master title style</a:t>
            </a:r>
            <a:endParaRPr lang="pl-P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85198" y="919163"/>
            <a:ext cx="10974705" cy="6172200"/>
          </a:xfrm>
        </p:spPr>
        <p:txBody>
          <a:bodyPr/>
          <a:lstStyle>
            <a:lvl1pPr marL="0" indent="0">
              <a:buNone/>
              <a:defRPr sz="5700"/>
            </a:lvl1pPr>
            <a:lvl2pPr marL="816513" indent="0">
              <a:buNone/>
              <a:defRPr sz="5000"/>
            </a:lvl2pPr>
            <a:lvl3pPr marL="1633027" indent="0">
              <a:buNone/>
              <a:defRPr sz="4300"/>
            </a:lvl3pPr>
            <a:lvl4pPr marL="2449540" indent="0">
              <a:buNone/>
              <a:defRPr sz="3600"/>
            </a:lvl4pPr>
            <a:lvl5pPr marL="3266054" indent="0">
              <a:buNone/>
              <a:defRPr sz="3600"/>
            </a:lvl5pPr>
            <a:lvl6pPr marL="4082567" indent="0">
              <a:buNone/>
              <a:defRPr sz="3600"/>
            </a:lvl6pPr>
            <a:lvl7pPr marL="4899081" indent="0">
              <a:buNone/>
              <a:defRPr sz="3600"/>
            </a:lvl7pPr>
            <a:lvl8pPr marL="5715594" indent="0">
              <a:buNone/>
              <a:defRPr sz="3600"/>
            </a:lvl8pPr>
            <a:lvl9pPr marL="6532108" indent="0">
              <a:buNone/>
              <a:defRPr sz="3600"/>
            </a:lvl9pPr>
          </a:lstStyle>
          <a:p>
            <a:endParaRPr lang="pl-PL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85198" y="8051007"/>
            <a:ext cx="10974705" cy="1207293"/>
          </a:xfrm>
        </p:spPr>
        <p:txBody>
          <a:bodyPr/>
          <a:lstStyle>
            <a:lvl1pPr marL="0" indent="0">
              <a:buNone/>
              <a:defRPr sz="2500"/>
            </a:lvl1pPr>
            <a:lvl2pPr marL="816513" indent="0">
              <a:buNone/>
              <a:defRPr sz="2100"/>
            </a:lvl2pPr>
            <a:lvl3pPr marL="1633027" indent="0">
              <a:buNone/>
              <a:defRPr sz="1800"/>
            </a:lvl3pPr>
            <a:lvl4pPr marL="2449540" indent="0">
              <a:buNone/>
              <a:defRPr sz="1600"/>
            </a:lvl4pPr>
            <a:lvl5pPr marL="3266054" indent="0">
              <a:buNone/>
              <a:defRPr sz="1600"/>
            </a:lvl5pPr>
            <a:lvl6pPr marL="4082567" indent="0">
              <a:buNone/>
              <a:defRPr sz="1600"/>
            </a:lvl6pPr>
            <a:lvl7pPr marL="4899081" indent="0">
              <a:buNone/>
              <a:defRPr sz="1600"/>
            </a:lvl7pPr>
            <a:lvl8pPr marL="5715594" indent="0">
              <a:buNone/>
              <a:defRPr sz="1600"/>
            </a:lvl8pPr>
            <a:lvl9pPr marL="6532108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27FC1-75C6-44E9-8330-C6F91825DA19}" type="datetimeFigureOut">
              <a:rPr lang="pl-PL" smtClean="0"/>
              <a:pPr/>
              <a:t>2020-05-05</a:t>
            </a:fld>
            <a:endParaRPr lang="pl-P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884F3-D245-453D-BDBC-DBD6E3C9BD38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559" y="411957"/>
            <a:ext cx="16462058" cy="1714500"/>
          </a:xfrm>
          <a:prstGeom prst="rect">
            <a:avLst/>
          </a:prstGeom>
        </p:spPr>
        <p:txBody>
          <a:bodyPr vert="horz" lIns="163303" tIns="81651" rIns="163303" bIns="81651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pl-P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559" y="2400301"/>
            <a:ext cx="16462058" cy="6788945"/>
          </a:xfrm>
          <a:prstGeom prst="rect">
            <a:avLst/>
          </a:prstGeom>
        </p:spPr>
        <p:txBody>
          <a:bodyPr vert="horz" lIns="163303" tIns="81651" rIns="163303" bIns="81651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l-P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14559" y="9534526"/>
            <a:ext cx="4267941" cy="547688"/>
          </a:xfrm>
          <a:prstGeom prst="rect">
            <a:avLst/>
          </a:prstGeom>
        </p:spPr>
        <p:txBody>
          <a:bodyPr vert="horz" lIns="163303" tIns="81651" rIns="163303" bIns="81651" rtlCol="0" anchor="ctr"/>
          <a:lstStyle>
            <a:lvl1pPr algn="l">
              <a:defRPr sz="2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727FC1-75C6-44E9-8330-C6F91825DA19}" type="datetimeFigureOut">
              <a:rPr lang="pl-PL" smtClean="0"/>
              <a:pPr/>
              <a:t>2020-05-05</a:t>
            </a:fld>
            <a:endParaRPr lang="pl-P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49485" y="9534526"/>
            <a:ext cx="5792205" cy="547688"/>
          </a:xfrm>
          <a:prstGeom prst="rect">
            <a:avLst/>
          </a:prstGeom>
        </p:spPr>
        <p:txBody>
          <a:bodyPr vert="horz" lIns="163303" tIns="81651" rIns="163303" bIns="81651" rtlCol="0" anchor="ctr"/>
          <a:lstStyle>
            <a:lvl1pPr algn="ctr">
              <a:defRPr sz="2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108675" y="9534526"/>
            <a:ext cx="4267941" cy="547688"/>
          </a:xfrm>
          <a:prstGeom prst="rect">
            <a:avLst/>
          </a:prstGeom>
        </p:spPr>
        <p:txBody>
          <a:bodyPr vert="horz" lIns="163303" tIns="81651" rIns="163303" bIns="81651" rtlCol="0" anchor="ctr"/>
          <a:lstStyle>
            <a:lvl1pPr algn="r">
              <a:defRPr sz="2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A884F3-D245-453D-BDBC-DBD6E3C9BD38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633027" rtl="0" eaLnBrk="1" latinLnBrk="0" hangingPunct="1">
        <a:spcBef>
          <a:spcPct val="0"/>
        </a:spcBef>
        <a:buNone/>
        <a:defRPr sz="7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12385" indent="-612385" algn="l" defTabSz="1633027" rtl="0" eaLnBrk="1" latinLnBrk="0" hangingPunct="1">
        <a:spcBef>
          <a:spcPct val="20000"/>
        </a:spcBef>
        <a:buFont typeface="Arial" pitchFamily="34" charset="0"/>
        <a:buChar char="•"/>
        <a:defRPr sz="5700" kern="1200">
          <a:solidFill>
            <a:schemeClr val="tx1"/>
          </a:solidFill>
          <a:latin typeface="+mn-lt"/>
          <a:ea typeface="+mn-ea"/>
          <a:cs typeface="+mn-cs"/>
        </a:defRPr>
      </a:lvl1pPr>
      <a:lvl2pPr marL="1326834" indent="-510321" algn="l" defTabSz="1633027" rtl="0" eaLnBrk="1" latinLnBrk="0" hangingPunct="1">
        <a:spcBef>
          <a:spcPct val="20000"/>
        </a:spcBef>
        <a:buFont typeface="Arial" pitchFamily="34" charset="0"/>
        <a:buChar char="–"/>
        <a:defRPr sz="5000" kern="1200">
          <a:solidFill>
            <a:schemeClr val="tx1"/>
          </a:solidFill>
          <a:latin typeface="+mn-lt"/>
          <a:ea typeface="+mn-ea"/>
          <a:cs typeface="+mn-cs"/>
        </a:defRPr>
      </a:lvl2pPr>
      <a:lvl3pPr marL="2041284" indent="-408257" algn="l" defTabSz="1633027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3pPr>
      <a:lvl4pPr marL="2857797" indent="-408257" algn="l" defTabSz="1633027" rtl="0" eaLnBrk="1" latinLnBrk="0" hangingPunct="1">
        <a:spcBef>
          <a:spcPct val="20000"/>
        </a:spcBef>
        <a:buFont typeface="Arial" pitchFamily="34" charset="0"/>
        <a:buChar char="–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74311" indent="-408257" algn="l" defTabSz="1633027" rtl="0" eaLnBrk="1" latinLnBrk="0" hangingPunct="1">
        <a:spcBef>
          <a:spcPct val="20000"/>
        </a:spcBef>
        <a:buFont typeface="Arial" pitchFamily="34" charset="0"/>
        <a:buChar char="»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490824" indent="-408257" algn="l" defTabSz="1633027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307338" indent="-408257" algn="l" defTabSz="1633027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123851" indent="-408257" algn="l" defTabSz="1633027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6940365" indent="-408257" algn="l" defTabSz="1633027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1633027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16513" algn="l" defTabSz="1633027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33027" algn="l" defTabSz="1633027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49540" algn="l" defTabSz="1633027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6054" algn="l" defTabSz="1633027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82567" algn="l" defTabSz="1633027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99081" algn="l" defTabSz="1633027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715594" algn="l" defTabSz="1633027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532108" algn="l" defTabSz="1633027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jpeg"/><Relationship Id="rId18" Type="http://schemas.openxmlformats.org/officeDocument/2006/relationships/image" Target="../media/image21.png"/><Relationship Id="rId26" Type="http://schemas.openxmlformats.org/officeDocument/2006/relationships/image" Target="../media/image29.png"/><Relationship Id="rId3" Type="http://schemas.openxmlformats.org/officeDocument/2006/relationships/image" Target="../media/image6.png"/><Relationship Id="rId21" Type="http://schemas.openxmlformats.org/officeDocument/2006/relationships/image" Target="../media/image24.jpeg"/><Relationship Id="rId7" Type="http://schemas.openxmlformats.org/officeDocument/2006/relationships/image" Target="../media/image10.png"/><Relationship Id="rId12" Type="http://schemas.openxmlformats.org/officeDocument/2006/relationships/image" Target="../media/image15.jpeg"/><Relationship Id="rId17" Type="http://schemas.openxmlformats.org/officeDocument/2006/relationships/image" Target="../media/image20.png"/><Relationship Id="rId25" Type="http://schemas.openxmlformats.org/officeDocument/2006/relationships/image" Target="../media/image28.jpeg"/><Relationship Id="rId2" Type="http://schemas.openxmlformats.org/officeDocument/2006/relationships/image" Target="../media/image5.png"/><Relationship Id="rId16" Type="http://schemas.openxmlformats.org/officeDocument/2006/relationships/image" Target="../media/image19.png"/><Relationship Id="rId20" Type="http://schemas.openxmlformats.org/officeDocument/2006/relationships/image" Target="../media/image23.png"/><Relationship Id="rId29" Type="http://schemas.microsoft.com/office/2007/relationships/hdphoto" Target="../media/hdphoto2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24" Type="http://schemas.openxmlformats.org/officeDocument/2006/relationships/image" Target="../media/image27.jpeg"/><Relationship Id="rId5" Type="http://schemas.openxmlformats.org/officeDocument/2006/relationships/image" Target="../media/image8.jpeg"/><Relationship Id="rId15" Type="http://schemas.openxmlformats.org/officeDocument/2006/relationships/image" Target="../media/image18.png"/><Relationship Id="rId23" Type="http://schemas.openxmlformats.org/officeDocument/2006/relationships/image" Target="../media/image26.png"/><Relationship Id="rId28" Type="http://schemas.openxmlformats.org/officeDocument/2006/relationships/image" Target="../media/image31.png"/><Relationship Id="rId10" Type="http://schemas.openxmlformats.org/officeDocument/2006/relationships/image" Target="../media/image13.jpeg"/><Relationship Id="rId19" Type="http://schemas.openxmlformats.org/officeDocument/2006/relationships/image" Target="../media/image22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Relationship Id="rId22" Type="http://schemas.openxmlformats.org/officeDocument/2006/relationships/image" Target="../media/image25.png"/><Relationship Id="rId27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jpeg"/><Relationship Id="rId11" Type="http://schemas.openxmlformats.org/officeDocument/2006/relationships/image" Target="../media/image54.png"/><Relationship Id="rId5" Type="http://schemas.openxmlformats.org/officeDocument/2006/relationships/image" Target="../media/image48.jpeg"/><Relationship Id="rId10" Type="http://schemas.openxmlformats.org/officeDocument/2006/relationships/image" Target="../media/image53.png"/><Relationship Id="rId4" Type="http://schemas.openxmlformats.org/officeDocument/2006/relationships/image" Target="../media/image47.jpeg"/><Relationship Id="rId9" Type="http://schemas.openxmlformats.org/officeDocument/2006/relationships/image" Target="../media/image5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648643" y="7824927"/>
            <a:ext cx="64807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altLang="pl-PL" sz="4800" dirty="0">
                <a:solidFill>
                  <a:schemeClr val="bg1"/>
                </a:solidFill>
                <a:latin typeface="TitiliumText22l"/>
              </a:rPr>
              <a:t>WYNIKI FINANSOWE</a:t>
            </a:r>
          </a:p>
          <a:p>
            <a:r>
              <a:rPr lang="pl-PL" altLang="pl-PL" sz="4800" dirty="0">
                <a:solidFill>
                  <a:schemeClr val="bg1"/>
                </a:solidFill>
                <a:latin typeface="TitiliumText22l"/>
              </a:rPr>
              <a:t>1Q 2018/2019</a:t>
            </a:r>
          </a:p>
        </p:txBody>
      </p:sp>
      <p:pic>
        <p:nvPicPr>
          <p:cNvPr id="4" name="Picture 4" descr="D:\IZOBLOK\IB CI\IZOBLOK_MATERIAŁY_ BIUROWE_druk\PRESENTATION\Elements\workingfile-2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651" y="534988"/>
            <a:ext cx="5722843" cy="3558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D:\IZOBLOK\Prezentacje\GRAFIKA\IZOBLOK 20 lat rgb.png">
            <a:extLst>
              <a:ext uri="{FF2B5EF4-FFF2-40B4-BE49-F238E27FC236}">
                <a16:creationId xmlns:a16="http://schemas.microsoft.com/office/drawing/2014/main" id="{FFCB8EF9-0C18-422D-B562-14EA1408F7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6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651" y="4675447"/>
            <a:ext cx="2037394" cy="2880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0512409"/>
      </p:ext>
    </p:extLst>
  </p:cSld>
  <p:clrMapOvr>
    <a:masterClrMapping/>
  </p:clrMapOvr>
  <p:transition>
    <p:fade thruBlk="1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648643" y="5215514"/>
            <a:ext cx="2775720" cy="3108537"/>
          </a:xfrm>
          <a:prstGeom prst="rect">
            <a:avLst/>
          </a:prstGeom>
        </p:spPr>
        <p:txBody>
          <a:bodyPr wrap="square" lIns="91433" tIns="45717" rIns="91433" bIns="45717">
            <a:spAutoFit/>
          </a:bodyPr>
          <a:lstStyle/>
          <a:p>
            <a:r>
              <a:rPr lang="en-GB" sz="2800" dirty="0">
                <a:solidFill>
                  <a:srgbClr val="00009E"/>
                </a:solidFill>
                <a:latin typeface="Titilium"/>
              </a:rPr>
              <a:t>Belgi</a:t>
            </a:r>
            <a:r>
              <a:rPr lang="pl-PL" sz="2800" dirty="0">
                <a:solidFill>
                  <a:srgbClr val="00009E"/>
                </a:solidFill>
                <a:latin typeface="Titilium"/>
              </a:rPr>
              <a:t>a</a:t>
            </a:r>
          </a:p>
          <a:p>
            <a:r>
              <a:rPr lang="en-GB" sz="2800" dirty="0">
                <a:solidFill>
                  <a:srgbClr val="00009E"/>
                </a:solidFill>
                <a:latin typeface="Titilium"/>
              </a:rPr>
              <a:t>Braz</a:t>
            </a:r>
            <a:r>
              <a:rPr lang="pl-PL" sz="2800" dirty="0">
                <a:solidFill>
                  <a:srgbClr val="00009E"/>
                </a:solidFill>
                <a:latin typeface="Titilium"/>
              </a:rPr>
              <a:t>ylia</a:t>
            </a:r>
          </a:p>
          <a:p>
            <a:r>
              <a:rPr lang="en-GB" sz="2800" dirty="0">
                <a:solidFill>
                  <a:srgbClr val="00009E"/>
                </a:solidFill>
                <a:latin typeface="Titilium"/>
              </a:rPr>
              <a:t>Chech</a:t>
            </a:r>
            <a:r>
              <a:rPr lang="pl-PL" sz="2800" dirty="0">
                <a:solidFill>
                  <a:srgbClr val="00009E"/>
                </a:solidFill>
                <a:latin typeface="Titilium"/>
              </a:rPr>
              <a:t>y</a:t>
            </a:r>
          </a:p>
          <a:p>
            <a:r>
              <a:rPr lang="en-GB" sz="2800" dirty="0">
                <a:solidFill>
                  <a:srgbClr val="00009E"/>
                </a:solidFill>
                <a:latin typeface="Titilium"/>
              </a:rPr>
              <a:t>Chin</a:t>
            </a:r>
            <a:r>
              <a:rPr lang="pl-PL" sz="2800" dirty="0">
                <a:solidFill>
                  <a:srgbClr val="00009E"/>
                </a:solidFill>
                <a:latin typeface="Titilium"/>
              </a:rPr>
              <a:t>y</a:t>
            </a:r>
          </a:p>
          <a:p>
            <a:r>
              <a:rPr lang="en-GB" sz="2800" dirty="0">
                <a:solidFill>
                  <a:srgbClr val="00009E"/>
                </a:solidFill>
                <a:latin typeface="Titilium"/>
              </a:rPr>
              <a:t>Franc</a:t>
            </a:r>
            <a:r>
              <a:rPr lang="pl-PL" sz="2800" dirty="0">
                <a:solidFill>
                  <a:srgbClr val="00009E"/>
                </a:solidFill>
                <a:latin typeface="Titilium"/>
              </a:rPr>
              <a:t>ja</a:t>
            </a:r>
          </a:p>
          <a:p>
            <a:r>
              <a:rPr lang="pl-PL" sz="2800" dirty="0">
                <a:solidFill>
                  <a:srgbClr val="00009E"/>
                </a:solidFill>
                <a:latin typeface="Titilium"/>
              </a:rPr>
              <a:t>Hiszpania</a:t>
            </a:r>
          </a:p>
          <a:p>
            <a:r>
              <a:rPr lang="pl-PL" sz="2800" dirty="0">
                <a:solidFill>
                  <a:srgbClr val="00009E"/>
                </a:solidFill>
                <a:latin typeface="Titilium"/>
              </a:rPr>
              <a:t>I</a:t>
            </a:r>
            <a:r>
              <a:rPr lang="en-GB" sz="2800" dirty="0">
                <a:solidFill>
                  <a:srgbClr val="00009E"/>
                </a:solidFill>
                <a:latin typeface="Titilium"/>
              </a:rPr>
              <a:t>ndi</a:t>
            </a:r>
            <a:r>
              <a:rPr lang="pl-PL" sz="2800" dirty="0">
                <a:solidFill>
                  <a:srgbClr val="00009E"/>
                </a:solidFill>
                <a:latin typeface="Titilium"/>
              </a:rPr>
              <a:t>e</a:t>
            </a:r>
            <a:r>
              <a:rPr lang="en-GB" sz="2800" dirty="0">
                <a:solidFill>
                  <a:srgbClr val="00009E"/>
                </a:solidFill>
                <a:latin typeface="Titilium"/>
              </a:rPr>
              <a:t> </a:t>
            </a:r>
            <a:endParaRPr lang="pl-PL" sz="2800" dirty="0">
              <a:solidFill>
                <a:srgbClr val="00009E"/>
              </a:solidFill>
              <a:latin typeface="Titilium"/>
            </a:endParaRPr>
          </a:p>
        </p:txBody>
      </p:sp>
      <p:sp>
        <p:nvSpPr>
          <p:cNvPr id="6" name="Prostokąt 5"/>
          <p:cNvSpPr/>
          <p:nvPr/>
        </p:nvSpPr>
        <p:spPr>
          <a:xfrm>
            <a:off x="3096915" y="5215508"/>
            <a:ext cx="3606279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800" dirty="0">
                <a:solidFill>
                  <a:srgbClr val="00009E"/>
                </a:solidFill>
                <a:latin typeface="Titilium"/>
              </a:rPr>
              <a:t>Niemcy</a:t>
            </a:r>
          </a:p>
          <a:p>
            <a:r>
              <a:rPr lang="en-GB" sz="2800" dirty="0">
                <a:solidFill>
                  <a:srgbClr val="00009E"/>
                </a:solidFill>
                <a:latin typeface="Titilium"/>
              </a:rPr>
              <a:t>Me</a:t>
            </a:r>
            <a:r>
              <a:rPr lang="pl-PL" sz="2800" dirty="0">
                <a:solidFill>
                  <a:srgbClr val="00009E"/>
                </a:solidFill>
                <a:latin typeface="Titilium"/>
              </a:rPr>
              <a:t>ksyk</a:t>
            </a:r>
          </a:p>
          <a:p>
            <a:r>
              <a:rPr lang="pl-PL" sz="2800" dirty="0">
                <a:solidFill>
                  <a:srgbClr val="00009E"/>
                </a:solidFill>
                <a:latin typeface="Titilium"/>
              </a:rPr>
              <a:t>Słowacja</a:t>
            </a:r>
          </a:p>
          <a:p>
            <a:r>
              <a:rPr lang="pl-PL" sz="2800" dirty="0">
                <a:solidFill>
                  <a:srgbClr val="00009E"/>
                </a:solidFill>
                <a:latin typeface="Titilium"/>
              </a:rPr>
              <a:t>Tajlandia</a:t>
            </a:r>
          </a:p>
          <a:p>
            <a:r>
              <a:rPr lang="pl-PL" sz="2800" dirty="0">
                <a:solidFill>
                  <a:srgbClr val="00009E"/>
                </a:solidFill>
                <a:latin typeface="Titilium"/>
              </a:rPr>
              <a:t>USA</a:t>
            </a:r>
          </a:p>
          <a:p>
            <a:r>
              <a:rPr lang="pl-PL" sz="2800" dirty="0">
                <a:solidFill>
                  <a:srgbClr val="00009E"/>
                </a:solidFill>
                <a:latin typeface="Titilium"/>
              </a:rPr>
              <a:t>Wielka Brytania</a:t>
            </a:r>
          </a:p>
          <a:p>
            <a:r>
              <a:rPr lang="pl-PL" sz="2800" dirty="0">
                <a:solidFill>
                  <a:srgbClr val="00009E"/>
                </a:solidFill>
                <a:latin typeface="Titilium"/>
              </a:rPr>
              <a:t>Włochy</a:t>
            </a:r>
          </a:p>
          <a:p>
            <a:endParaRPr lang="pl-PL" sz="2800" dirty="0">
              <a:solidFill>
                <a:srgbClr val="00009E"/>
              </a:solidFill>
              <a:latin typeface="Titilium"/>
            </a:endParaRPr>
          </a:p>
        </p:txBody>
      </p:sp>
      <p:sp>
        <p:nvSpPr>
          <p:cNvPr id="7" name="Prostokąt 6"/>
          <p:cNvSpPr/>
          <p:nvPr/>
        </p:nvSpPr>
        <p:spPr>
          <a:xfrm>
            <a:off x="576635" y="534988"/>
            <a:ext cx="6552728" cy="2046708"/>
          </a:xfrm>
          <a:prstGeom prst="rect">
            <a:avLst/>
          </a:prstGeom>
          <a:ln>
            <a:noFill/>
          </a:ln>
        </p:spPr>
        <p:txBody>
          <a:bodyPr wrap="square" lIns="91433" tIns="45717" rIns="91433" bIns="45717">
            <a:spAutoFit/>
          </a:bodyPr>
          <a:lstStyle/>
          <a:p>
            <a:r>
              <a:rPr lang="pl-PL" sz="3900" spc="150" dirty="0">
                <a:solidFill>
                  <a:schemeClr val="tx1">
                    <a:lumMod val="50000"/>
                    <a:lumOff val="50000"/>
                  </a:schemeClr>
                </a:solidFill>
                <a:latin typeface="Titillium" pitchFamily="50" charset="-18"/>
                <a:cs typeface="Helvetica" panose="020B0604020202020204" pitchFamily="34" charset="0"/>
              </a:rPr>
              <a:t>Grupa IZOBLOK</a:t>
            </a:r>
          </a:p>
          <a:p>
            <a:r>
              <a:rPr lang="pl-PL" sz="5200" spc="150" dirty="0">
                <a:solidFill>
                  <a:schemeClr val="tx1">
                    <a:lumMod val="50000"/>
                    <a:lumOff val="50000"/>
                  </a:schemeClr>
                </a:solidFill>
                <a:latin typeface="Titillium" pitchFamily="50" charset="-18"/>
                <a:cs typeface="Helvetica" panose="020B0604020202020204" pitchFamily="34" charset="0"/>
              </a:rPr>
              <a:t>Kluczowe informacje</a:t>
            </a:r>
          </a:p>
          <a:p>
            <a:r>
              <a:rPr lang="pl-PL" sz="3600" spc="150" dirty="0">
                <a:solidFill>
                  <a:schemeClr val="bg1">
                    <a:lumMod val="65000"/>
                  </a:schemeClr>
                </a:solidFill>
                <a:latin typeface="Titillium" pitchFamily="50" charset="-18"/>
                <a:cs typeface="Helvetica" panose="020B0604020202020204" pitchFamily="34" charset="0"/>
              </a:rPr>
              <a:t>Obecność rynkowa</a:t>
            </a:r>
          </a:p>
        </p:txBody>
      </p:sp>
    </p:spTree>
    <p:extLst>
      <p:ext uri="{BB962C8B-B14F-4D97-AF65-F5344CB8AC3E}">
        <p14:creationId xmlns:p14="http://schemas.microsoft.com/office/powerpoint/2010/main" val="42241676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rostokąt 37"/>
          <p:cNvSpPr/>
          <p:nvPr/>
        </p:nvSpPr>
        <p:spPr>
          <a:xfrm>
            <a:off x="12259645" y="1903140"/>
            <a:ext cx="523887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buClr>
                <a:srgbClr val="C00000"/>
              </a:buClr>
            </a:pPr>
            <a:r>
              <a:rPr lang="pl-PL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tillium" pitchFamily="50" charset="-18"/>
                <a:cs typeface="Helvetica" panose="020B0604020202020204" pitchFamily="34" charset="0"/>
              </a:rPr>
              <a:t>GŁÓWNI AKCJONARIUSZE</a:t>
            </a:r>
          </a:p>
        </p:txBody>
      </p:sp>
      <p:sp>
        <p:nvSpPr>
          <p:cNvPr id="39" name="Prostokąt 38"/>
          <p:cNvSpPr/>
          <p:nvPr/>
        </p:nvSpPr>
        <p:spPr>
          <a:xfrm>
            <a:off x="12988173" y="5647556"/>
            <a:ext cx="445570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buClr>
                <a:srgbClr val="C00000"/>
              </a:buClr>
            </a:pPr>
            <a:r>
              <a:rPr lang="pl-PL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tillium" pitchFamily="50" charset="-18"/>
                <a:cs typeface="Helvetica" panose="020B0604020202020204" pitchFamily="34" charset="0"/>
              </a:rPr>
              <a:t>INNI AKCJONARIUSZE</a:t>
            </a:r>
          </a:p>
        </p:txBody>
      </p:sp>
      <p:sp>
        <p:nvSpPr>
          <p:cNvPr id="40" name="Prostokąt 39"/>
          <p:cNvSpPr/>
          <p:nvPr/>
        </p:nvSpPr>
        <p:spPr>
          <a:xfrm>
            <a:off x="7422586" y="2665806"/>
            <a:ext cx="169469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sz="4800" dirty="0">
                <a:solidFill>
                  <a:srgbClr val="FF004A"/>
                </a:solidFill>
                <a:latin typeface="Titillium Lt" pitchFamily="50" charset="-18"/>
                <a:cs typeface="Helvetica" pitchFamily="34" charset="0"/>
              </a:rPr>
              <a:t>16,7%</a:t>
            </a:r>
            <a:endParaRPr lang="pl-PL" sz="4800" dirty="0">
              <a:solidFill>
                <a:srgbClr val="FF004A"/>
              </a:solidFill>
              <a:latin typeface="Titillium Lt" pitchFamily="50" charset="-18"/>
            </a:endParaRPr>
          </a:p>
        </p:txBody>
      </p:sp>
      <p:sp>
        <p:nvSpPr>
          <p:cNvPr id="41" name="Prostokąt 40"/>
          <p:cNvSpPr/>
          <p:nvPr/>
        </p:nvSpPr>
        <p:spPr>
          <a:xfrm>
            <a:off x="5190338" y="2665811"/>
            <a:ext cx="169469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sz="4800" dirty="0">
                <a:solidFill>
                  <a:srgbClr val="FF004A"/>
                </a:solidFill>
                <a:latin typeface="Titillium Lt" pitchFamily="50" charset="-18"/>
                <a:cs typeface="Helvetica" pitchFamily="34" charset="0"/>
              </a:rPr>
              <a:t>17,5%</a:t>
            </a:r>
            <a:endParaRPr lang="pl-PL" sz="4800" dirty="0">
              <a:solidFill>
                <a:srgbClr val="FF004A"/>
              </a:solidFill>
              <a:latin typeface="Titillium Lt" pitchFamily="50" charset="-18"/>
            </a:endParaRPr>
          </a:p>
        </p:txBody>
      </p:sp>
      <p:sp>
        <p:nvSpPr>
          <p:cNvPr id="42" name="Prostokąt 41"/>
          <p:cNvSpPr/>
          <p:nvPr/>
        </p:nvSpPr>
        <p:spPr>
          <a:xfrm>
            <a:off x="9449734" y="2665804"/>
            <a:ext cx="169469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sz="4800" dirty="0">
                <a:solidFill>
                  <a:srgbClr val="320CD6"/>
                </a:solidFill>
                <a:latin typeface="Titillium Lt" pitchFamily="50" charset="-18"/>
                <a:cs typeface="Helvetica" pitchFamily="34" charset="0"/>
              </a:rPr>
              <a:t>10,5%</a:t>
            </a:r>
            <a:endParaRPr lang="pl-PL" sz="4800" dirty="0">
              <a:solidFill>
                <a:srgbClr val="320CD6"/>
              </a:solidFill>
              <a:latin typeface="Titillium Lt" pitchFamily="50" charset="-18"/>
            </a:endParaRPr>
          </a:p>
        </p:txBody>
      </p:sp>
      <p:sp>
        <p:nvSpPr>
          <p:cNvPr id="43" name="Prostokąt 42"/>
          <p:cNvSpPr/>
          <p:nvPr/>
        </p:nvSpPr>
        <p:spPr>
          <a:xfrm>
            <a:off x="11836379" y="2665807"/>
            <a:ext cx="135005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sz="4800" dirty="0">
                <a:solidFill>
                  <a:srgbClr val="320CD6"/>
                </a:solidFill>
                <a:latin typeface="Titillium Lt" pitchFamily="50" charset="-18"/>
                <a:cs typeface="Helvetica" pitchFamily="34" charset="0"/>
              </a:rPr>
              <a:t>8,8%</a:t>
            </a:r>
            <a:endParaRPr lang="pl-PL" sz="4800" dirty="0">
              <a:solidFill>
                <a:srgbClr val="320CD6"/>
              </a:solidFill>
              <a:latin typeface="Titillium Lt" pitchFamily="50" charset="-18"/>
            </a:endParaRPr>
          </a:p>
        </p:txBody>
      </p:sp>
      <p:sp>
        <p:nvSpPr>
          <p:cNvPr id="44" name="Prostokąt 43"/>
          <p:cNvSpPr/>
          <p:nvPr/>
        </p:nvSpPr>
        <p:spPr>
          <a:xfrm>
            <a:off x="13802863" y="2665808"/>
            <a:ext cx="135005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sz="4800" dirty="0">
                <a:solidFill>
                  <a:srgbClr val="320CD6"/>
                </a:solidFill>
                <a:latin typeface="Titillium Lt" pitchFamily="50" charset="-18"/>
                <a:cs typeface="Helvetica" pitchFamily="34" charset="0"/>
              </a:rPr>
              <a:t>7,8%</a:t>
            </a:r>
            <a:endParaRPr lang="pl-PL" sz="4800" dirty="0">
              <a:solidFill>
                <a:srgbClr val="320CD6"/>
              </a:solidFill>
              <a:latin typeface="Titillium Lt" pitchFamily="50" charset="-18"/>
            </a:endParaRPr>
          </a:p>
        </p:txBody>
      </p:sp>
      <p:sp>
        <p:nvSpPr>
          <p:cNvPr id="46" name="Prostokąt 45"/>
          <p:cNvSpPr/>
          <p:nvPr/>
        </p:nvSpPr>
        <p:spPr>
          <a:xfrm>
            <a:off x="14175566" y="6162421"/>
            <a:ext cx="169469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sz="4800" dirty="0">
                <a:solidFill>
                  <a:srgbClr val="320CD6"/>
                </a:solidFill>
                <a:latin typeface="Titillium Lt" pitchFamily="50" charset="-18"/>
                <a:cs typeface="Helvetica" pitchFamily="34" charset="0"/>
              </a:rPr>
              <a:t>38,7%</a:t>
            </a:r>
            <a:endParaRPr lang="pl-PL" sz="4800" dirty="0">
              <a:solidFill>
                <a:srgbClr val="320CD6"/>
              </a:solidFill>
              <a:latin typeface="Titillium Lt" pitchFamily="50" charset="-18"/>
            </a:endParaRPr>
          </a:p>
        </p:txBody>
      </p:sp>
      <p:sp>
        <p:nvSpPr>
          <p:cNvPr id="47" name="Prostokąt 46"/>
          <p:cNvSpPr/>
          <p:nvPr/>
        </p:nvSpPr>
        <p:spPr>
          <a:xfrm>
            <a:off x="5505337" y="3492470"/>
            <a:ext cx="9669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Titillium Lt" pitchFamily="50" charset="-18"/>
                <a:cs typeface="Helvetica" pitchFamily="34" charset="0"/>
              </a:rPr>
              <a:t>221 695 </a:t>
            </a:r>
          </a:p>
          <a:p>
            <a:pPr algn="ctr"/>
            <a:r>
              <a:rPr lang="pl-PL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Titillium Lt" pitchFamily="50" charset="-18"/>
                <a:cs typeface="Helvetica" pitchFamily="34" charset="0"/>
              </a:rPr>
              <a:t>akcje</a:t>
            </a:r>
          </a:p>
        </p:txBody>
      </p:sp>
      <p:sp>
        <p:nvSpPr>
          <p:cNvPr id="49" name="Prostokąt 48"/>
          <p:cNvSpPr/>
          <p:nvPr/>
        </p:nvSpPr>
        <p:spPr>
          <a:xfrm>
            <a:off x="14003244" y="3492469"/>
            <a:ext cx="85151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Titillium Lt" pitchFamily="50" charset="-18"/>
                <a:cs typeface="Helvetica" pitchFamily="34" charset="0"/>
              </a:rPr>
              <a:t>99 318 </a:t>
            </a:r>
          </a:p>
          <a:p>
            <a:pPr algn="ctr"/>
            <a:r>
              <a:rPr lang="pl-PL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Titillium Lt" pitchFamily="50" charset="-18"/>
                <a:cs typeface="Helvetica" pitchFamily="34" charset="0"/>
              </a:rPr>
              <a:t>akcje</a:t>
            </a:r>
          </a:p>
        </p:txBody>
      </p:sp>
      <p:sp>
        <p:nvSpPr>
          <p:cNvPr id="50" name="Prostokąt 49"/>
          <p:cNvSpPr/>
          <p:nvPr/>
        </p:nvSpPr>
        <p:spPr>
          <a:xfrm>
            <a:off x="11930165" y="3492474"/>
            <a:ext cx="9669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Titillium Lt" pitchFamily="50" charset="-18"/>
                <a:cs typeface="Helvetica" pitchFamily="34" charset="0"/>
              </a:rPr>
              <a:t>111 412 </a:t>
            </a:r>
          </a:p>
          <a:p>
            <a:pPr algn="ctr"/>
            <a:r>
              <a:rPr lang="pl-PL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Titillium Lt" pitchFamily="50" charset="-18"/>
                <a:cs typeface="Helvetica" pitchFamily="34" charset="0"/>
              </a:rPr>
              <a:t>akcje</a:t>
            </a:r>
          </a:p>
        </p:txBody>
      </p:sp>
      <p:sp>
        <p:nvSpPr>
          <p:cNvPr id="51" name="Prostokąt 50"/>
          <p:cNvSpPr/>
          <p:nvPr/>
        </p:nvSpPr>
        <p:spPr>
          <a:xfrm>
            <a:off x="9777158" y="3492473"/>
            <a:ext cx="9669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Titillium Lt" pitchFamily="50" charset="-18"/>
                <a:cs typeface="Helvetica" pitchFamily="34" charset="0"/>
              </a:rPr>
              <a:t>132 500 </a:t>
            </a:r>
          </a:p>
          <a:p>
            <a:pPr algn="ctr"/>
            <a:r>
              <a:rPr lang="pl-PL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Titillium Lt" pitchFamily="50" charset="-18"/>
                <a:cs typeface="Helvetica" pitchFamily="34" charset="0"/>
              </a:rPr>
              <a:t>akcje</a:t>
            </a:r>
            <a:endParaRPr lang="pl-PL" sz="1600" dirty="0">
              <a:solidFill>
                <a:schemeClr val="tx1">
                  <a:lumMod val="85000"/>
                  <a:lumOff val="15000"/>
                </a:schemeClr>
              </a:solidFill>
              <a:latin typeface="Titillium Lt" pitchFamily="50" charset="-18"/>
            </a:endParaRPr>
          </a:p>
        </p:txBody>
      </p:sp>
      <p:sp>
        <p:nvSpPr>
          <p:cNvPr id="52" name="Prostokąt 51"/>
          <p:cNvSpPr/>
          <p:nvPr/>
        </p:nvSpPr>
        <p:spPr>
          <a:xfrm>
            <a:off x="7760025" y="3496808"/>
            <a:ext cx="9220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Titillium Lt" pitchFamily="50" charset="-18"/>
                <a:cs typeface="Helvetica" pitchFamily="34" charset="0"/>
              </a:rPr>
              <a:t>211 300</a:t>
            </a:r>
          </a:p>
          <a:p>
            <a:pPr algn="ctr"/>
            <a:r>
              <a:rPr lang="pl-PL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Titillium Lt" pitchFamily="50" charset="-18"/>
                <a:cs typeface="Helvetica" pitchFamily="34" charset="0"/>
              </a:rPr>
              <a:t>akcje</a:t>
            </a:r>
            <a:endParaRPr lang="pl-PL" sz="1600" dirty="0">
              <a:solidFill>
                <a:schemeClr val="tx1">
                  <a:lumMod val="85000"/>
                  <a:lumOff val="15000"/>
                </a:schemeClr>
              </a:solidFill>
              <a:latin typeface="Titillium Lt" pitchFamily="50" charset="-18"/>
            </a:endParaRPr>
          </a:p>
        </p:txBody>
      </p:sp>
      <p:sp>
        <p:nvSpPr>
          <p:cNvPr id="53" name="Prostokąt 52"/>
          <p:cNvSpPr/>
          <p:nvPr/>
        </p:nvSpPr>
        <p:spPr>
          <a:xfrm>
            <a:off x="14539447" y="6923508"/>
            <a:ext cx="9669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Titillium Lt" pitchFamily="50" charset="-18"/>
                <a:cs typeface="Helvetica" pitchFamily="34" charset="0"/>
              </a:rPr>
              <a:t>490 775 </a:t>
            </a:r>
          </a:p>
          <a:p>
            <a:pPr algn="ctr"/>
            <a:r>
              <a:rPr lang="pl-PL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Titillium Lt" pitchFamily="50" charset="-18"/>
                <a:cs typeface="Helvetica" pitchFamily="34" charset="0"/>
              </a:rPr>
              <a:t>akcje</a:t>
            </a:r>
            <a:endParaRPr lang="pl-PL" sz="1600" dirty="0">
              <a:solidFill>
                <a:schemeClr val="tx1">
                  <a:lumMod val="85000"/>
                  <a:lumOff val="15000"/>
                </a:schemeClr>
              </a:solidFill>
              <a:latin typeface="Titillium Lt" pitchFamily="50" charset="-18"/>
            </a:endParaRPr>
          </a:p>
        </p:txBody>
      </p:sp>
      <p:sp>
        <p:nvSpPr>
          <p:cNvPr id="54" name="Prostokąt 53"/>
          <p:cNvSpPr/>
          <p:nvPr/>
        </p:nvSpPr>
        <p:spPr>
          <a:xfrm>
            <a:off x="4859661" y="4279404"/>
            <a:ext cx="220034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tillium Lt" pitchFamily="50" charset="-18"/>
                <a:cs typeface="Helvetica" pitchFamily="34" charset="0"/>
              </a:rPr>
              <a:t>Przemysław Skrzydlak</a:t>
            </a:r>
            <a:endParaRPr lang="pl-PL" sz="1600" b="1" dirty="0">
              <a:solidFill>
                <a:schemeClr val="tx1">
                  <a:lumMod val="85000"/>
                  <a:lumOff val="15000"/>
                </a:schemeClr>
              </a:solidFill>
              <a:latin typeface="Titillium Lt" pitchFamily="50" charset="-18"/>
            </a:endParaRPr>
          </a:p>
        </p:txBody>
      </p:sp>
      <p:sp>
        <p:nvSpPr>
          <p:cNvPr id="55" name="Prostokąt 54"/>
          <p:cNvSpPr/>
          <p:nvPr/>
        </p:nvSpPr>
        <p:spPr>
          <a:xfrm>
            <a:off x="7209553" y="4289450"/>
            <a:ext cx="202299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tillium Lt" pitchFamily="50" charset="-18"/>
                <a:cs typeface="Helvetica" pitchFamily="34" charset="0"/>
              </a:rPr>
              <a:t>Andrzej Kwiatkowski</a:t>
            </a:r>
            <a:endParaRPr lang="pl-PL" sz="1600" b="1" dirty="0">
              <a:solidFill>
                <a:schemeClr val="tx1">
                  <a:lumMod val="85000"/>
                  <a:lumOff val="15000"/>
                </a:schemeClr>
              </a:solidFill>
              <a:latin typeface="Titillium Lt" pitchFamily="50" charset="-18"/>
            </a:endParaRPr>
          </a:p>
        </p:txBody>
      </p:sp>
      <p:sp>
        <p:nvSpPr>
          <p:cNvPr id="56" name="Prostokąt 55"/>
          <p:cNvSpPr/>
          <p:nvPr/>
        </p:nvSpPr>
        <p:spPr>
          <a:xfrm>
            <a:off x="9622788" y="4289450"/>
            <a:ext cx="127567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tillium Lt" pitchFamily="50" charset="-18"/>
                <a:cs typeface="Helvetica" pitchFamily="34" charset="0"/>
              </a:rPr>
              <a:t>TFI PZU S.A.</a:t>
            </a:r>
            <a:endParaRPr lang="pl-PL" sz="1600" b="1" dirty="0">
              <a:solidFill>
                <a:schemeClr val="tx1">
                  <a:lumMod val="85000"/>
                  <a:lumOff val="15000"/>
                </a:schemeClr>
              </a:solidFill>
              <a:latin typeface="Titillium Lt" pitchFamily="50" charset="-18"/>
            </a:endParaRPr>
          </a:p>
        </p:txBody>
      </p:sp>
      <p:sp>
        <p:nvSpPr>
          <p:cNvPr id="57" name="Prostokąt 56"/>
          <p:cNvSpPr/>
          <p:nvPr/>
        </p:nvSpPr>
        <p:spPr>
          <a:xfrm>
            <a:off x="11262354" y="4289450"/>
            <a:ext cx="234288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tillium Lt" pitchFamily="50" charset="-18"/>
                <a:cs typeface="Helvetica" pitchFamily="34" charset="0"/>
              </a:rPr>
              <a:t>Nationale-Nederlanden </a:t>
            </a:r>
          </a:p>
          <a:p>
            <a:pPr algn="ctr"/>
            <a:r>
              <a:rPr lang="pl-PL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tillium Lt" pitchFamily="50" charset="-18"/>
                <a:cs typeface="Helvetica" pitchFamily="34" charset="0"/>
              </a:rPr>
              <a:t>OFE</a:t>
            </a:r>
            <a:endParaRPr lang="pl-PL" sz="1600" b="1" dirty="0">
              <a:solidFill>
                <a:schemeClr val="tx1">
                  <a:lumMod val="85000"/>
                  <a:lumOff val="15000"/>
                </a:schemeClr>
              </a:solidFill>
              <a:latin typeface="Titillium Lt" pitchFamily="50" charset="-18"/>
            </a:endParaRPr>
          </a:p>
        </p:txBody>
      </p:sp>
      <p:sp>
        <p:nvSpPr>
          <p:cNvPr id="58" name="Prostokąt 57"/>
          <p:cNvSpPr/>
          <p:nvPr/>
        </p:nvSpPr>
        <p:spPr>
          <a:xfrm>
            <a:off x="13633095" y="4295170"/>
            <a:ext cx="163166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tillium Lt" pitchFamily="50" charset="-18"/>
                <a:cs typeface="Helvetica" pitchFamily="34" charset="0"/>
              </a:rPr>
              <a:t>Noble Funds TFI</a:t>
            </a:r>
          </a:p>
          <a:p>
            <a:pPr algn="ctr"/>
            <a:r>
              <a:rPr lang="pl-PL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tillium Lt" pitchFamily="50" charset="-18"/>
                <a:cs typeface="Helvetica" pitchFamily="34" charset="0"/>
              </a:rPr>
              <a:t>S.A.</a:t>
            </a:r>
          </a:p>
        </p:txBody>
      </p:sp>
      <p:sp>
        <p:nvSpPr>
          <p:cNvPr id="60" name="Prostokąt 59"/>
          <p:cNvSpPr/>
          <p:nvPr/>
        </p:nvSpPr>
        <p:spPr>
          <a:xfrm>
            <a:off x="14664022" y="7690782"/>
            <a:ext cx="71778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tillium Lt" pitchFamily="50" charset="-18"/>
                <a:cs typeface="Helvetica" pitchFamily="34" charset="0"/>
              </a:rPr>
              <a:t>Inni</a:t>
            </a:r>
          </a:p>
        </p:txBody>
      </p:sp>
      <p:sp>
        <p:nvSpPr>
          <p:cNvPr id="61" name="Prostokąt 60"/>
          <p:cNvSpPr/>
          <p:nvPr/>
        </p:nvSpPr>
        <p:spPr>
          <a:xfrm>
            <a:off x="1800771" y="6690508"/>
            <a:ext cx="3634328" cy="11695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6000"/>
              </a:lnSpc>
            </a:pPr>
            <a:r>
              <a:rPr lang="pl-PL" sz="12000" dirty="0">
                <a:solidFill>
                  <a:srgbClr val="00009E"/>
                </a:solidFill>
                <a:latin typeface="Titillium" pitchFamily="50" charset="-18"/>
                <a:cs typeface="Helvetica" pitchFamily="34" charset="0"/>
              </a:rPr>
              <a:t>100%</a:t>
            </a:r>
          </a:p>
          <a:p>
            <a:pPr algn="ctr"/>
            <a:r>
              <a:rPr lang="pl-PL" sz="2000" dirty="0">
                <a:solidFill>
                  <a:srgbClr val="00009E"/>
                </a:solidFill>
                <a:latin typeface="Titillium Lt" pitchFamily="50" charset="-18"/>
                <a:cs typeface="Helvetica" pitchFamily="34" charset="0"/>
              </a:rPr>
              <a:t>1 267 000 akcji</a:t>
            </a:r>
          </a:p>
        </p:txBody>
      </p:sp>
      <p:sp>
        <p:nvSpPr>
          <p:cNvPr id="62" name="object 21"/>
          <p:cNvSpPr/>
          <p:nvPr/>
        </p:nvSpPr>
        <p:spPr>
          <a:xfrm>
            <a:off x="5041131" y="5647556"/>
            <a:ext cx="1237792" cy="126897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1" name="Prostokąt 70"/>
          <p:cNvSpPr/>
          <p:nvPr/>
        </p:nvSpPr>
        <p:spPr>
          <a:xfrm>
            <a:off x="576635" y="534988"/>
            <a:ext cx="6552728" cy="2046708"/>
          </a:xfrm>
          <a:prstGeom prst="rect">
            <a:avLst/>
          </a:prstGeom>
          <a:ln>
            <a:noFill/>
          </a:ln>
        </p:spPr>
        <p:txBody>
          <a:bodyPr wrap="square" lIns="91433" tIns="45717" rIns="91433" bIns="45717">
            <a:spAutoFit/>
          </a:bodyPr>
          <a:lstStyle/>
          <a:p>
            <a:r>
              <a:rPr lang="pl-PL" sz="3900" spc="150" dirty="0">
                <a:solidFill>
                  <a:schemeClr val="tx1">
                    <a:lumMod val="50000"/>
                    <a:lumOff val="50000"/>
                  </a:schemeClr>
                </a:solidFill>
                <a:latin typeface="Titillium" pitchFamily="50" charset="-18"/>
                <a:cs typeface="Helvetica" panose="020B0604020202020204" pitchFamily="34" charset="0"/>
              </a:rPr>
              <a:t>Grupa IZOBLOK</a:t>
            </a:r>
          </a:p>
          <a:p>
            <a:r>
              <a:rPr lang="pl-PL" sz="5200" spc="150" dirty="0">
                <a:solidFill>
                  <a:schemeClr val="tx1">
                    <a:lumMod val="50000"/>
                    <a:lumOff val="50000"/>
                  </a:schemeClr>
                </a:solidFill>
                <a:latin typeface="Titillium" pitchFamily="50" charset="-18"/>
                <a:cs typeface="Helvetica" panose="020B0604020202020204" pitchFamily="34" charset="0"/>
              </a:rPr>
              <a:t>Kluczowe informacje</a:t>
            </a:r>
          </a:p>
          <a:p>
            <a:r>
              <a:rPr lang="pl-PL" sz="3600" spc="150" dirty="0">
                <a:solidFill>
                  <a:schemeClr val="bg1">
                    <a:lumMod val="65000"/>
                  </a:schemeClr>
                </a:solidFill>
                <a:latin typeface="Titillium" pitchFamily="50" charset="-18"/>
                <a:cs typeface="Helvetica" panose="020B0604020202020204" pitchFamily="34" charset="0"/>
              </a:rPr>
              <a:t>Akcjonariat</a:t>
            </a:r>
          </a:p>
        </p:txBody>
      </p:sp>
    </p:spTree>
    <p:extLst>
      <p:ext uri="{BB962C8B-B14F-4D97-AF65-F5344CB8AC3E}">
        <p14:creationId xmlns:p14="http://schemas.microsoft.com/office/powerpoint/2010/main" val="18709574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/>
          <p:cNvSpPr/>
          <p:nvPr/>
        </p:nvSpPr>
        <p:spPr>
          <a:xfrm>
            <a:off x="14088245" y="5011791"/>
            <a:ext cx="2618182" cy="1884515"/>
          </a:xfrm>
          <a:prstGeom prst="rect">
            <a:avLst/>
          </a:prstGeom>
          <a:solidFill>
            <a:srgbClr val="0000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000" dirty="0">
              <a:solidFill>
                <a:schemeClr val="bg1"/>
              </a:solidFill>
              <a:latin typeface="Titilium"/>
              <a:cs typeface="Helvetica" pitchFamily="34" charset="0"/>
            </a:endParaRPr>
          </a:p>
          <a:p>
            <a:pPr algn="ctr"/>
            <a:r>
              <a:rPr lang="pl-PL" sz="2000" dirty="0">
                <a:solidFill>
                  <a:schemeClr val="bg1"/>
                </a:solidFill>
                <a:latin typeface="Titilium"/>
                <a:cs typeface="Helvetica" pitchFamily="34" charset="0"/>
              </a:rPr>
              <a:t>7,7 mln zł * </a:t>
            </a:r>
          </a:p>
          <a:p>
            <a:pPr algn="ctr"/>
            <a:r>
              <a:rPr lang="pl-PL" sz="1600" dirty="0">
                <a:solidFill>
                  <a:schemeClr val="bg1"/>
                </a:solidFill>
                <a:latin typeface="Titilium"/>
                <a:cs typeface="Helvetica" pitchFamily="34" charset="0"/>
              </a:rPr>
              <a:t>skonsolidowana EBIDTA</a:t>
            </a:r>
          </a:p>
          <a:p>
            <a:pPr algn="r"/>
            <a:r>
              <a:rPr lang="pl-PL" sz="1400" dirty="0">
                <a:solidFill>
                  <a:schemeClr val="bg1"/>
                </a:solidFill>
                <a:latin typeface="Titilium"/>
                <a:cs typeface="Helvetica" pitchFamily="34" charset="0"/>
              </a:rPr>
              <a:t>*1Q 2018/2019</a:t>
            </a:r>
          </a:p>
          <a:p>
            <a:pPr algn="ctr"/>
            <a:endParaRPr lang="pl-PL" sz="2000" dirty="0">
              <a:solidFill>
                <a:schemeClr val="bg1"/>
              </a:solidFill>
              <a:latin typeface="Titilium"/>
              <a:cs typeface="Helvetica" pitchFamily="34" charset="0"/>
            </a:endParaRPr>
          </a:p>
        </p:txBody>
      </p:sp>
      <p:sp>
        <p:nvSpPr>
          <p:cNvPr id="7" name="Prostokąt 6"/>
          <p:cNvSpPr/>
          <p:nvPr/>
        </p:nvSpPr>
        <p:spPr>
          <a:xfrm>
            <a:off x="14088245" y="3127276"/>
            <a:ext cx="2618182" cy="1884515"/>
          </a:xfrm>
          <a:prstGeom prst="rect">
            <a:avLst/>
          </a:prstGeom>
          <a:solidFill>
            <a:srgbClr val="255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dirty="0">
                <a:solidFill>
                  <a:schemeClr val="bg1"/>
                </a:solidFill>
                <a:latin typeface="Titilium"/>
                <a:cs typeface="Helvetica" pitchFamily="34" charset="0"/>
              </a:rPr>
              <a:t>54 mln zł*</a:t>
            </a:r>
          </a:p>
          <a:p>
            <a:pPr algn="ctr"/>
            <a:r>
              <a:rPr lang="pl-PL" sz="1600" dirty="0">
                <a:solidFill>
                  <a:schemeClr val="bg1"/>
                </a:solidFill>
                <a:latin typeface="Titilium"/>
                <a:cs typeface="Helvetica" pitchFamily="34" charset="0"/>
              </a:rPr>
              <a:t>skonsolidowane przychody ze sprzedaży</a:t>
            </a:r>
          </a:p>
          <a:p>
            <a:pPr algn="r"/>
            <a:r>
              <a:rPr lang="pl-PL" sz="2000" dirty="0">
                <a:solidFill>
                  <a:schemeClr val="bg1"/>
                </a:solidFill>
                <a:latin typeface="Titilium"/>
                <a:cs typeface="Helvetica" pitchFamily="34" charset="0"/>
              </a:rPr>
              <a:t>*</a:t>
            </a:r>
            <a:r>
              <a:rPr lang="pl-PL" sz="1400" dirty="0">
                <a:solidFill>
                  <a:schemeClr val="bg1"/>
                </a:solidFill>
                <a:latin typeface="Titilium"/>
                <a:cs typeface="Helvetica" pitchFamily="34" charset="0"/>
              </a:rPr>
              <a:t> 1Q 2018/2019</a:t>
            </a:r>
          </a:p>
        </p:txBody>
      </p:sp>
      <p:sp>
        <p:nvSpPr>
          <p:cNvPr id="8" name="Prostokąt 7"/>
          <p:cNvSpPr/>
          <p:nvPr/>
        </p:nvSpPr>
        <p:spPr>
          <a:xfrm>
            <a:off x="14088245" y="6853689"/>
            <a:ext cx="2618182" cy="1884515"/>
          </a:xfrm>
          <a:prstGeom prst="rect">
            <a:avLst/>
          </a:prstGeom>
          <a:solidFill>
            <a:srgbClr val="5200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000" dirty="0">
              <a:solidFill>
                <a:schemeClr val="bg1"/>
              </a:solidFill>
              <a:latin typeface="Titilium"/>
              <a:cs typeface="Helvetica" pitchFamily="34" charset="0"/>
            </a:endParaRPr>
          </a:p>
          <a:p>
            <a:pPr algn="ctr"/>
            <a:r>
              <a:rPr lang="pl-PL" sz="2000" dirty="0">
                <a:solidFill>
                  <a:schemeClr val="bg1"/>
                </a:solidFill>
                <a:latin typeface="Titilium"/>
                <a:cs typeface="Helvetica" pitchFamily="34" charset="0"/>
              </a:rPr>
              <a:t>61,57%*</a:t>
            </a:r>
          </a:p>
          <a:p>
            <a:pPr algn="ctr"/>
            <a:r>
              <a:rPr lang="pl-PL" sz="2000" dirty="0">
                <a:solidFill>
                  <a:schemeClr val="bg1"/>
                </a:solidFill>
                <a:latin typeface="Titilium"/>
                <a:cs typeface="Helvetica" pitchFamily="34" charset="0"/>
              </a:rPr>
              <a:t>wzrost wartości akcji</a:t>
            </a:r>
          </a:p>
          <a:p>
            <a:pPr algn="r"/>
            <a:r>
              <a:rPr lang="pl-PL" sz="1400" dirty="0">
                <a:solidFill>
                  <a:schemeClr val="bg1"/>
                </a:solidFill>
                <a:latin typeface="Titilium"/>
                <a:cs typeface="Helvetica" pitchFamily="34" charset="0"/>
              </a:rPr>
              <a:t>* 2011-09.2018</a:t>
            </a:r>
          </a:p>
          <a:p>
            <a:pPr algn="ctr"/>
            <a:endParaRPr lang="pl-PL" sz="2000" dirty="0">
              <a:solidFill>
                <a:schemeClr val="bg1"/>
              </a:solidFill>
              <a:latin typeface="Titilium"/>
              <a:cs typeface="Helvetica" pitchFamily="34" charset="0"/>
            </a:endParaRPr>
          </a:p>
        </p:txBody>
      </p:sp>
      <p:sp>
        <p:nvSpPr>
          <p:cNvPr id="9" name="Prostokąt 8"/>
          <p:cNvSpPr/>
          <p:nvPr/>
        </p:nvSpPr>
        <p:spPr>
          <a:xfrm>
            <a:off x="14088245" y="1248357"/>
            <a:ext cx="2618182" cy="1881717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dirty="0">
                <a:solidFill>
                  <a:schemeClr val="bg1"/>
                </a:solidFill>
                <a:latin typeface="Titilium"/>
                <a:cs typeface="Helvetica" pitchFamily="34" charset="0"/>
              </a:rPr>
              <a:t>47 mln zł*</a:t>
            </a:r>
          </a:p>
          <a:p>
            <a:pPr algn="ctr"/>
            <a:r>
              <a:rPr lang="pl-PL" sz="2000" dirty="0">
                <a:solidFill>
                  <a:schemeClr val="bg1"/>
                </a:solidFill>
                <a:latin typeface="Titilium"/>
                <a:cs typeface="Helvetica" pitchFamily="34" charset="0"/>
              </a:rPr>
              <a:t>wartość rynkowa</a:t>
            </a:r>
          </a:p>
          <a:p>
            <a:pPr algn="r"/>
            <a:r>
              <a:rPr lang="pl-PL" sz="1400" dirty="0">
                <a:solidFill>
                  <a:schemeClr val="bg1"/>
                </a:solidFill>
                <a:latin typeface="Titilium"/>
                <a:cs typeface="Helvetica" pitchFamily="34" charset="0"/>
              </a:rPr>
              <a:t>* na dzień 26.09.2018</a:t>
            </a:r>
          </a:p>
        </p:txBody>
      </p:sp>
      <p:sp>
        <p:nvSpPr>
          <p:cNvPr id="10" name="Prostokąt 9"/>
          <p:cNvSpPr/>
          <p:nvPr/>
        </p:nvSpPr>
        <p:spPr>
          <a:xfrm>
            <a:off x="576635" y="534988"/>
            <a:ext cx="6552728" cy="2046708"/>
          </a:xfrm>
          <a:prstGeom prst="rect">
            <a:avLst/>
          </a:prstGeom>
          <a:ln>
            <a:noFill/>
          </a:ln>
        </p:spPr>
        <p:txBody>
          <a:bodyPr wrap="square" lIns="91433" tIns="45717" rIns="91433" bIns="45717">
            <a:spAutoFit/>
          </a:bodyPr>
          <a:lstStyle/>
          <a:p>
            <a:r>
              <a:rPr lang="pl-PL" sz="3900" spc="150" dirty="0">
                <a:solidFill>
                  <a:schemeClr val="tx1">
                    <a:lumMod val="50000"/>
                    <a:lumOff val="50000"/>
                  </a:schemeClr>
                </a:solidFill>
                <a:latin typeface="Titillium" pitchFamily="50" charset="-18"/>
                <a:cs typeface="Helvetica" panose="020B0604020202020204" pitchFamily="34" charset="0"/>
              </a:rPr>
              <a:t>Grupa IZOBLOK</a:t>
            </a:r>
          </a:p>
          <a:p>
            <a:r>
              <a:rPr lang="pl-PL" sz="5200" spc="150" dirty="0">
                <a:solidFill>
                  <a:schemeClr val="tx1">
                    <a:lumMod val="50000"/>
                    <a:lumOff val="50000"/>
                  </a:schemeClr>
                </a:solidFill>
                <a:latin typeface="Titillium" pitchFamily="50" charset="-18"/>
                <a:cs typeface="Helvetica" panose="020B0604020202020204" pitchFamily="34" charset="0"/>
              </a:rPr>
              <a:t>Kluczowe informacje</a:t>
            </a:r>
          </a:p>
          <a:p>
            <a:r>
              <a:rPr lang="pl-PL" sz="3600" spc="150" dirty="0">
                <a:solidFill>
                  <a:schemeClr val="bg1">
                    <a:lumMod val="65000"/>
                  </a:schemeClr>
                </a:solidFill>
                <a:latin typeface="Titillium" pitchFamily="50" charset="-18"/>
                <a:cs typeface="Helvetica" panose="020B0604020202020204" pitchFamily="34" charset="0"/>
              </a:rPr>
              <a:t>GPW</a:t>
            </a: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2"/>
          <a:srcRect l="24801" t="31100" r="42912" b="28300"/>
          <a:stretch/>
        </p:blipFill>
        <p:spPr>
          <a:xfrm>
            <a:off x="936675" y="2352204"/>
            <a:ext cx="8424936" cy="638600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 rotWithShape="1">
          <a:blip r:embed="rId3"/>
          <a:srcRect l="57087" t="31101" r="25194" b="22700"/>
          <a:stretch/>
        </p:blipFill>
        <p:spPr>
          <a:xfrm>
            <a:off x="9505627" y="2352204"/>
            <a:ext cx="3240360" cy="63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929563"/>
      </p:ext>
    </p:extLst>
  </p:cSld>
  <p:clrMapOvr>
    <a:masterClrMapping/>
  </p:clrMapOvr>
  <p:transition>
    <p:fade thruBlk="1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/>
          <p:cNvSpPr/>
          <p:nvPr/>
        </p:nvSpPr>
        <p:spPr>
          <a:xfrm>
            <a:off x="576635" y="534988"/>
            <a:ext cx="10945216" cy="2046708"/>
          </a:xfrm>
          <a:prstGeom prst="rect">
            <a:avLst/>
          </a:prstGeom>
          <a:ln>
            <a:noFill/>
          </a:ln>
        </p:spPr>
        <p:txBody>
          <a:bodyPr wrap="square" lIns="91433" tIns="45717" rIns="91433" bIns="45717">
            <a:spAutoFit/>
          </a:bodyPr>
          <a:lstStyle/>
          <a:p>
            <a:r>
              <a:rPr lang="pl-PL" sz="3900" spc="150" dirty="0">
                <a:solidFill>
                  <a:schemeClr val="tx1">
                    <a:lumMod val="50000"/>
                    <a:lumOff val="50000"/>
                  </a:schemeClr>
                </a:solidFill>
                <a:latin typeface="Titillium" pitchFamily="50" charset="-18"/>
                <a:cs typeface="Helvetica" panose="020B0604020202020204" pitchFamily="34" charset="0"/>
              </a:rPr>
              <a:t>Grupa IZOBLOK</a:t>
            </a:r>
          </a:p>
          <a:p>
            <a:r>
              <a:rPr lang="pl-PL" sz="5200" spc="150" dirty="0">
                <a:solidFill>
                  <a:schemeClr val="tx1">
                    <a:lumMod val="50000"/>
                    <a:lumOff val="50000"/>
                  </a:schemeClr>
                </a:solidFill>
                <a:latin typeface="Titillium" pitchFamily="50" charset="-18"/>
                <a:cs typeface="Helvetica" panose="020B0604020202020204" pitchFamily="34" charset="0"/>
              </a:rPr>
              <a:t>Wyniki finansowe 1Q 2018/2019</a:t>
            </a:r>
          </a:p>
          <a:p>
            <a:r>
              <a:rPr lang="pl-PL" sz="3600" spc="150" dirty="0">
                <a:solidFill>
                  <a:schemeClr val="tx1">
                    <a:lumMod val="50000"/>
                    <a:lumOff val="50000"/>
                  </a:schemeClr>
                </a:solidFill>
                <a:latin typeface="Titillium" pitchFamily="50" charset="-18"/>
                <a:cs typeface="Helvetica" panose="020B0604020202020204" pitchFamily="34" charset="0"/>
              </a:rPr>
              <a:t>skonsolidowane i jednostkowe</a:t>
            </a:r>
            <a:endParaRPr lang="pl-PL" sz="3600" spc="150" dirty="0">
              <a:solidFill>
                <a:schemeClr val="bg1">
                  <a:lumMod val="65000"/>
                </a:schemeClr>
              </a:solidFill>
              <a:latin typeface="Titillium" pitchFamily="50" charset="-18"/>
              <a:cs typeface="Helvetica" panose="020B0604020202020204" pitchFamily="34" charset="0"/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6755" y="2767236"/>
            <a:ext cx="14833648" cy="5904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389128"/>
      </p:ext>
    </p:extLst>
  </p:cSld>
  <p:clrMapOvr>
    <a:masterClrMapping/>
  </p:clrMapOvr>
  <p:transition>
    <p:fade thruBlk="1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/>
          <p:cNvSpPr/>
          <p:nvPr/>
        </p:nvSpPr>
        <p:spPr>
          <a:xfrm>
            <a:off x="576635" y="534988"/>
            <a:ext cx="10945216" cy="2046708"/>
          </a:xfrm>
          <a:prstGeom prst="rect">
            <a:avLst/>
          </a:prstGeom>
          <a:ln>
            <a:noFill/>
          </a:ln>
        </p:spPr>
        <p:txBody>
          <a:bodyPr wrap="square" lIns="91433" tIns="45717" rIns="91433" bIns="45717">
            <a:spAutoFit/>
          </a:bodyPr>
          <a:lstStyle/>
          <a:p>
            <a:r>
              <a:rPr lang="pl-PL" sz="3900" spc="150" dirty="0">
                <a:solidFill>
                  <a:schemeClr val="tx1">
                    <a:lumMod val="50000"/>
                    <a:lumOff val="50000"/>
                  </a:schemeClr>
                </a:solidFill>
                <a:latin typeface="Titillium" pitchFamily="50" charset="-18"/>
                <a:cs typeface="Helvetica" panose="020B0604020202020204" pitchFamily="34" charset="0"/>
              </a:rPr>
              <a:t>Grupa IZOBLOK</a:t>
            </a:r>
          </a:p>
          <a:p>
            <a:r>
              <a:rPr lang="pl-PL" sz="5200" spc="150" dirty="0">
                <a:solidFill>
                  <a:schemeClr val="tx1">
                    <a:lumMod val="50000"/>
                    <a:lumOff val="50000"/>
                  </a:schemeClr>
                </a:solidFill>
                <a:latin typeface="Titillium" pitchFamily="50" charset="-18"/>
                <a:cs typeface="Helvetica" panose="020B0604020202020204" pitchFamily="34" charset="0"/>
              </a:rPr>
              <a:t>Wyniki finansowe 1Q 2018/2019</a:t>
            </a:r>
          </a:p>
          <a:p>
            <a:r>
              <a:rPr lang="pl-PL" sz="3600" spc="150" dirty="0">
                <a:solidFill>
                  <a:schemeClr val="tx1">
                    <a:lumMod val="50000"/>
                    <a:lumOff val="50000"/>
                  </a:schemeClr>
                </a:solidFill>
                <a:latin typeface="Titillium" pitchFamily="50" charset="-18"/>
                <a:cs typeface="Helvetica" panose="020B0604020202020204" pitchFamily="34" charset="0"/>
              </a:rPr>
              <a:t>skonsolidowane i jednostkowe</a:t>
            </a:r>
            <a:endParaRPr lang="pl-PL" sz="3600" spc="150" dirty="0">
              <a:solidFill>
                <a:schemeClr val="bg1">
                  <a:lumMod val="65000"/>
                </a:schemeClr>
              </a:solidFill>
              <a:latin typeface="Titillium" pitchFamily="50" charset="-18"/>
              <a:cs typeface="Helvetica" panose="020B0604020202020204" pitchFamily="34" charset="0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8763" y="2839244"/>
            <a:ext cx="14113568" cy="612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606281"/>
      </p:ext>
    </p:extLst>
  </p:cSld>
  <p:clrMapOvr>
    <a:masterClrMapping/>
  </p:clrMapOvr>
  <p:transition>
    <p:fade thruBlk="1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576635" y="534988"/>
            <a:ext cx="9577064" cy="2846927"/>
          </a:xfrm>
          <a:prstGeom prst="rect">
            <a:avLst/>
          </a:prstGeom>
          <a:ln>
            <a:noFill/>
          </a:ln>
        </p:spPr>
        <p:txBody>
          <a:bodyPr wrap="square" lIns="91433" tIns="45717" rIns="91433" bIns="45717">
            <a:spAutoFit/>
          </a:bodyPr>
          <a:lstStyle/>
          <a:p>
            <a:r>
              <a:rPr lang="pl-PL" sz="3900" spc="150" dirty="0">
                <a:solidFill>
                  <a:schemeClr val="tx1">
                    <a:lumMod val="50000"/>
                    <a:lumOff val="50000"/>
                  </a:schemeClr>
                </a:solidFill>
                <a:latin typeface="Titillium" pitchFamily="50" charset="-18"/>
                <a:cs typeface="Helvetica" panose="020B0604020202020204" pitchFamily="34" charset="0"/>
              </a:rPr>
              <a:t>Grupa IZOBLOK</a:t>
            </a:r>
          </a:p>
          <a:p>
            <a:r>
              <a:rPr lang="pl-PL" sz="5200" spc="150" dirty="0">
                <a:solidFill>
                  <a:schemeClr val="tx1">
                    <a:lumMod val="50000"/>
                    <a:lumOff val="50000"/>
                  </a:schemeClr>
                </a:solidFill>
                <a:latin typeface="Titillium" pitchFamily="50" charset="-18"/>
                <a:cs typeface="Helvetica" panose="020B0604020202020204" pitchFamily="34" charset="0"/>
              </a:rPr>
              <a:t>Wyniki finansowe 1Q2017/2018 </a:t>
            </a:r>
          </a:p>
          <a:p>
            <a:r>
              <a:rPr lang="pl-PL" sz="3600" spc="150" dirty="0">
                <a:solidFill>
                  <a:schemeClr val="tx1">
                    <a:lumMod val="50000"/>
                    <a:lumOff val="50000"/>
                  </a:schemeClr>
                </a:solidFill>
                <a:latin typeface="Titillium" pitchFamily="50" charset="-18"/>
                <a:cs typeface="Helvetica" panose="020B0604020202020204" pitchFamily="34" charset="0"/>
              </a:rPr>
              <a:t>jednostkowe EBITDA</a:t>
            </a:r>
            <a:endParaRPr lang="pl-PL" sz="3600" spc="150" dirty="0">
              <a:solidFill>
                <a:schemeClr val="bg1">
                  <a:lumMod val="65000"/>
                </a:schemeClr>
              </a:solidFill>
              <a:latin typeface="Titillium" pitchFamily="50" charset="-18"/>
              <a:cs typeface="Helvetica" panose="020B0604020202020204" pitchFamily="34" charset="0"/>
            </a:endParaRPr>
          </a:p>
        </p:txBody>
      </p:sp>
      <p:graphicFrame>
        <p:nvGraphicFramePr>
          <p:cNvPr id="4" name="Wykres 3"/>
          <p:cNvGraphicFramePr/>
          <p:nvPr>
            <p:extLst>
              <p:ext uri="{D42A27DB-BD31-4B8C-83A1-F6EECF244321}">
                <p14:modId xmlns:p14="http://schemas.microsoft.com/office/powerpoint/2010/main" val="1158759373"/>
              </p:ext>
            </p:extLst>
          </p:nvPr>
        </p:nvGraphicFramePr>
        <p:xfrm>
          <a:off x="1944787" y="2581696"/>
          <a:ext cx="13781655" cy="77053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332929563"/>
      </p:ext>
    </p:extLst>
  </p:cSld>
  <p:clrMapOvr>
    <a:masterClrMapping/>
  </p:clrMapOvr>
  <p:transition>
    <p:fade thruBlk="1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576635" y="534988"/>
            <a:ext cx="10945216" cy="2046708"/>
          </a:xfrm>
          <a:prstGeom prst="rect">
            <a:avLst/>
          </a:prstGeom>
          <a:ln>
            <a:noFill/>
          </a:ln>
        </p:spPr>
        <p:txBody>
          <a:bodyPr wrap="square" lIns="91433" tIns="45717" rIns="91433" bIns="45717">
            <a:spAutoFit/>
          </a:bodyPr>
          <a:lstStyle/>
          <a:p>
            <a:r>
              <a:rPr lang="pl-PL" sz="3900" spc="150" dirty="0">
                <a:solidFill>
                  <a:schemeClr val="tx1">
                    <a:lumMod val="50000"/>
                    <a:lumOff val="50000"/>
                  </a:schemeClr>
                </a:solidFill>
                <a:latin typeface="Titillium" pitchFamily="50" charset="-18"/>
                <a:cs typeface="Helvetica" panose="020B0604020202020204" pitchFamily="34" charset="0"/>
              </a:rPr>
              <a:t>Grupa IZOBLOK</a:t>
            </a:r>
          </a:p>
          <a:p>
            <a:r>
              <a:rPr lang="pl-PL" sz="5200" spc="150" dirty="0">
                <a:solidFill>
                  <a:schemeClr val="tx1">
                    <a:lumMod val="50000"/>
                    <a:lumOff val="50000"/>
                  </a:schemeClr>
                </a:solidFill>
                <a:latin typeface="Titillium" pitchFamily="50" charset="-18"/>
                <a:cs typeface="Helvetica" panose="020B0604020202020204" pitchFamily="34" charset="0"/>
              </a:rPr>
              <a:t>Wyniki finansowe 1Q 2018/2019</a:t>
            </a:r>
          </a:p>
          <a:p>
            <a:r>
              <a:rPr lang="pl-PL" sz="3600" spc="150" dirty="0">
                <a:solidFill>
                  <a:schemeClr val="tx1">
                    <a:lumMod val="50000"/>
                    <a:lumOff val="50000"/>
                  </a:schemeClr>
                </a:solidFill>
                <a:latin typeface="Titillium" pitchFamily="50" charset="-18"/>
                <a:cs typeface="Helvetica" panose="020B0604020202020204" pitchFamily="34" charset="0"/>
              </a:rPr>
              <a:t>skonsolidowane EBIDTA</a:t>
            </a:r>
            <a:endParaRPr lang="pl-PL" sz="3600" spc="150" dirty="0">
              <a:solidFill>
                <a:schemeClr val="bg1">
                  <a:lumMod val="65000"/>
                </a:schemeClr>
              </a:solidFill>
              <a:latin typeface="Titillium" pitchFamily="50" charset="-18"/>
              <a:cs typeface="Helvetica" panose="020B0604020202020204" pitchFamily="34" charset="0"/>
            </a:endParaRPr>
          </a:p>
        </p:txBody>
      </p:sp>
      <p:graphicFrame>
        <p:nvGraphicFramePr>
          <p:cNvPr id="5" name="Wykres 4"/>
          <p:cNvGraphicFramePr/>
          <p:nvPr>
            <p:extLst>
              <p:ext uri="{D42A27DB-BD31-4B8C-83A1-F6EECF244321}">
                <p14:modId xmlns:p14="http://schemas.microsoft.com/office/powerpoint/2010/main" val="416300447"/>
              </p:ext>
            </p:extLst>
          </p:nvPr>
        </p:nvGraphicFramePr>
        <p:xfrm>
          <a:off x="2016795" y="2263180"/>
          <a:ext cx="14977664" cy="78730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568708622"/>
      </p:ext>
    </p:extLst>
  </p:cSld>
  <p:clrMapOvr>
    <a:masterClrMapping/>
  </p:clrMapOvr>
  <p:transition>
    <p:fade thruBlk="1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1336784" y="4503146"/>
            <a:ext cx="1132041" cy="17851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1000" b="1" dirty="0">
                <a:solidFill>
                  <a:srgbClr val="320CD6"/>
                </a:solidFill>
                <a:latin typeface="Aero Matics Light" panose="020B0303060101010101" pitchFamily="34" charset="0"/>
                <a:cs typeface="Helvetica" pitchFamily="34" charset="0"/>
              </a:rPr>
              <a:t>2.</a:t>
            </a:r>
            <a:endParaRPr lang="pl-PL" sz="11000" b="1" dirty="0">
              <a:solidFill>
                <a:srgbClr val="320CD6"/>
              </a:solidFill>
              <a:latin typeface="Aero Matics Light" panose="020B0303060101010101" pitchFamily="34" charset="0"/>
            </a:endParaRPr>
          </a:p>
        </p:txBody>
      </p:sp>
      <p:sp>
        <p:nvSpPr>
          <p:cNvPr id="9" name="Prostokąt 8"/>
          <p:cNvSpPr/>
          <p:nvPr/>
        </p:nvSpPr>
        <p:spPr>
          <a:xfrm>
            <a:off x="576635" y="534988"/>
            <a:ext cx="10945216" cy="1492710"/>
          </a:xfrm>
          <a:prstGeom prst="rect">
            <a:avLst/>
          </a:prstGeom>
          <a:ln>
            <a:noFill/>
          </a:ln>
        </p:spPr>
        <p:txBody>
          <a:bodyPr wrap="square" lIns="91433" tIns="45717" rIns="91433" bIns="45717">
            <a:spAutoFit/>
          </a:bodyPr>
          <a:lstStyle/>
          <a:p>
            <a:r>
              <a:rPr lang="pl-PL" sz="3900" spc="150" dirty="0">
                <a:solidFill>
                  <a:schemeClr val="tx1">
                    <a:lumMod val="50000"/>
                    <a:lumOff val="50000"/>
                  </a:schemeClr>
                </a:solidFill>
                <a:latin typeface="Titillium" pitchFamily="50" charset="-18"/>
                <a:cs typeface="Helvetica" panose="020B0604020202020204" pitchFamily="34" charset="0"/>
              </a:rPr>
              <a:t>Grupa IZOBLOK</a:t>
            </a:r>
          </a:p>
          <a:p>
            <a:r>
              <a:rPr lang="pl-PL" sz="5200" spc="150" dirty="0">
                <a:solidFill>
                  <a:schemeClr val="tx1">
                    <a:lumMod val="50000"/>
                    <a:lumOff val="50000"/>
                  </a:schemeClr>
                </a:solidFill>
                <a:latin typeface="Titillium" pitchFamily="50" charset="-18"/>
                <a:cs typeface="Helvetica" panose="020B0604020202020204" pitchFamily="34" charset="0"/>
              </a:rPr>
              <a:t>Plany na 2018/2019</a:t>
            </a:r>
            <a:endParaRPr lang="pl-PL" sz="3600" spc="150" dirty="0">
              <a:solidFill>
                <a:schemeClr val="bg1">
                  <a:lumMod val="65000"/>
                </a:schemeClr>
              </a:solidFill>
              <a:latin typeface="Titillium" pitchFamily="50" charset="-18"/>
              <a:cs typeface="Helvetica" panose="020B0604020202020204" pitchFamily="34" charset="0"/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2989114" y="3325288"/>
            <a:ext cx="1075917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FF0000"/>
              </a:buClr>
            </a:pPr>
            <a:r>
              <a:rPr lang="pl-PL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Umocnienie pozycji na rynku europejskim</a:t>
            </a:r>
          </a:p>
        </p:txBody>
      </p:sp>
      <p:sp>
        <p:nvSpPr>
          <p:cNvPr id="2" name="Prostokąt 1"/>
          <p:cNvSpPr/>
          <p:nvPr/>
        </p:nvSpPr>
        <p:spPr>
          <a:xfrm>
            <a:off x="2772371" y="7123093"/>
            <a:ext cx="96490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FF0000"/>
              </a:buClr>
            </a:pPr>
            <a:r>
              <a:rPr lang="pl-PL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Poziom organizacji:</a:t>
            </a:r>
          </a:p>
          <a:p>
            <a:pPr marL="342900" indent="-3429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pl-PL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kontynuacja działań konsolidacyjnych i optymalizacyjnych w Grupie</a:t>
            </a:r>
          </a:p>
        </p:txBody>
      </p:sp>
      <p:sp>
        <p:nvSpPr>
          <p:cNvPr id="3" name="Prostokąt 2"/>
          <p:cNvSpPr/>
          <p:nvPr/>
        </p:nvSpPr>
        <p:spPr>
          <a:xfrm>
            <a:off x="3024907" y="4050020"/>
            <a:ext cx="9144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Clr>
                <a:srgbClr val="FF0000"/>
              </a:buClr>
            </a:pPr>
            <a:r>
              <a:rPr lang="pl-PL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Poziom produkcji i produktu:</a:t>
            </a:r>
          </a:p>
          <a:p>
            <a:pPr marL="342900" indent="-3429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pl-PL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ścisła współpraca spółek w Polsce i Niemczech: R&amp;D, PM, produkcja </a:t>
            </a:r>
          </a:p>
          <a:p>
            <a:pPr marL="342900" indent="-3429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pl-PL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koncentracja  działań  na zwiększaniu udziału w rynku produkcji siedzeń samochodowych  </a:t>
            </a:r>
          </a:p>
          <a:p>
            <a:pPr marL="342900" indent="-3429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pl-PL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Rozbudowa własnej narzędziowni</a:t>
            </a:r>
          </a:p>
        </p:txBody>
      </p:sp>
      <p:sp>
        <p:nvSpPr>
          <p:cNvPr id="10" name="Prostokąt 9"/>
          <p:cNvSpPr/>
          <p:nvPr/>
        </p:nvSpPr>
        <p:spPr>
          <a:xfrm>
            <a:off x="1368723" y="2663569"/>
            <a:ext cx="726481" cy="17851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1000" b="1" dirty="0">
                <a:solidFill>
                  <a:srgbClr val="320CD6"/>
                </a:solidFill>
                <a:latin typeface="Aero Matics Light" panose="020B0303060101010101" pitchFamily="34" charset="0"/>
                <a:cs typeface="Helvetica" pitchFamily="34" charset="0"/>
              </a:rPr>
              <a:t>1.</a:t>
            </a:r>
            <a:endParaRPr lang="pl-PL" sz="11000" b="1" dirty="0">
              <a:solidFill>
                <a:srgbClr val="320CD6"/>
              </a:solidFill>
              <a:latin typeface="Aero Matics Light" panose="020B0303060101010101" pitchFamily="34" charset="0"/>
            </a:endParaRPr>
          </a:p>
        </p:txBody>
      </p:sp>
      <p:sp>
        <p:nvSpPr>
          <p:cNvPr id="12" name="Prostokąt 11"/>
          <p:cNvSpPr/>
          <p:nvPr/>
        </p:nvSpPr>
        <p:spPr>
          <a:xfrm>
            <a:off x="1370448" y="6646040"/>
            <a:ext cx="1064715" cy="17851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1000" b="1" dirty="0">
                <a:solidFill>
                  <a:srgbClr val="320CD6"/>
                </a:solidFill>
                <a:latin typeface="Aero Matics Light" panose="020B0303060101010101" pitchFamily="34" charset="0"/>
                <a:cs typeface="Helvetica" pitchFamily="34" charset="0"/>
              </a:rPr>
              <a:t>3.</a:t>
            </a:r>
            <a:endParaRPr lang="pl-PL" sz="11000" b="1" dirty="0">
              <a:solidFill>
                <a:srgbClr val="320CD6"/>
              </a:solidFill>
              <a:latin typeface="Aero Matics Light" panose="020B0303060101010101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8708622"/>
      </p:ext>
    </p:extLst>
  </p:cSld>
  <p:clrMapOvr>
    <a:masterClrMapping/>
  </p:clrMapOvr>
  <p:transition>
    <p:fade thruBlk="1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IZOBLOK\IB CI\IZOBLOK_MATERIAŁY_ BIUROWE_druk\PRESENTATION\Elements\workingfile_red-0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7260" y="3847356"/>
            <a:ext cx="6468327" cy="2479913"/>
          </a:xfrm>
          <a:prstGeom prst="rect">
            <a:avLst/>
          </a:prstGeom>
        </p:spPr>
      </p:pic>
      <p:sp>
        <p:nvSpPr>
          <p:cNvPr id="2" name="Prostokąt 1"/>
          <p:cNvSpPr/>
          <p:nvPr/>
        </p:nvSpPr>
        <p:spPr>
          <a:xfrm>
            <a:off x="1922648" y="6778278"/>
            <a:ext cx="684052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l-PL" sz="2000" dirty="0">
                <a:solidFill>
                  <a:schemeClr val="bg1"/>
                </a:solidFill>
                <a:latin typeface="Titillium" pitchFamily="50" charset="-18"/>
                <a:cs typeface="Helvetica" pitchFamily="34" charset="0"/>
              </a:rPr>
              <a:t>Jarosław  Sygidus, Dyrektor Finansowy</a:t>
            </a:r>
          </a:p>
          <a:p>
            <a:pPr algn="r"/>
            <a:r>
              <a:rPr lang="pl-PL" sz="2000" b="1" dirty="0">
                <a:solidFill>
                  <a:schemeClr val="bg1"/>
                </a:solidFill>
                <a:latin typeface="Titillium" pitchFamily="50" charset="-18"/>
                <a:cs typeface="Helvetica" pitchFamily="34" charset="0"/>
              </a:rPr>
              <a:t>t</a:t>
            </a:r>
            <a:r>
              <a:rPr lang="pl-PL" sz="2000" dirty="0">
                <a:solidFill>
                  <a:schemeClr val="bg1"/>
                </a:solidFill>
                <a:latin typeface="Titillium" pitchFamily="50" charset="-18"/>
                <a:cs typeface="Helvetica" pitchFamily="34" charset="0"/>
              </a:rPr>
              <a:t>  </a:t>
            </a:r>
            <a:r>
              <a:rPr lang="en-US" sz="2000" dirty="0">
                <a:solidFill>
                  <a:schemeClr val="bg1"/>
                </a:solidFill>
                <a:latin typeface="Titillium" pitchFamily="50" charset="-18"/>
                <a:cs typeface="Helvetica" pitchFamily="34" charset="0"/>
              </a:rPr>
              <a:t>+48</a:t>
            </a:r>
            <a:r>
              <a:rPr lang="pl-PL" sz="2000" dirty="0">
                <a:solidFill>
                  <a:schemeClr val="bg1"/>
                </a:solidFill>
                <a:latin typeface="Titillium" pitchFamily="50" charset="-18"/>
                <a:cs typeface="Helvetica" pitchFamily="34" charset="0"/>
              </a:rPr>
              <a:t> </a:t>
            </a:r>
            <a:r>
              <a:rPr lang="en-US" sz="2000" dirty="0">
                <a:solidFill>
                  <a:schemeClr val="bg1"/>
                </a:solidFill>
                <a:latin typeface="Titillium" pitchFamily="50" charset="-18"/>
                <a:cs typeface="Helvetica" pitchFamily="34" charset="0"/>
              </a:rPr>
              <a:t> 32 77 25 720 </a:t>
            </a:r>
            <a:endParaRPr lang="pl-PL" sz="2000" dirty="0">
              <a:solidFill>
                <a:schemeClr val="bg1"/>
              </a:solidFill>
              <a:latin typeface="Titillium" pitchFamily="50" charset="-18"/>
              <a:cs typeface="Helvetica" pitchFamily="34" charset="0"/>
            </a:endParaRPr>
          </a:p>
          <a:p>
            <a:pPr algn="r"/>
            <a:r>
              <a:rPr lang="pl-PL" sz="2000" b="1" dirty="0">
                <a:solidFill>
                  <a:schemeClr val="bg1"/>
                </a:solidFill>
                <a:latin typeface="Titillium" pitchFamily="50" charset="-18"/>
                <a:cs typeface="Helvetica" pitchFamily="34" charset="0"/>
              </a:rPr>
              <a:t>e</a:t>
            </a:r>
            <a:r>
              <a:rPr lang="pl-PL" sz="2000" dirty="0">
                <a:solidFill>
                  <a:schemeClr val="bg1"/>
                </a:solidFill>
                <a:latin typeface="Titillium" pitchFamily="50" charset="-18"/>
                <a:cs typeface="Helvetica" pitchFamily="34" charset="0"/>
              </a:rPr>
              <a:t> </a:t>
            </a:r>
            <a:r>
              <a:rPr lang="en-US" sz="2000" dirty="0">
                <a:solidFill>
                  <a:schemeClr val="bg1"/>
                </a:solidFill>
                <a:latin typeface="Titillium" pitchFamily="50" charset="-18"/>
                <a:cs typeface="Helvetica" pitchFamily="34" charset="0"/>
              </a:rPr>
              <a:t> </a:t>
            </a:r>
            <a:r>
              <a:rPr lang="pl-PL" sz="2000" dirty="0">
                <a:solidFill>
                  <a:schemeClr val="bg1"/>
                </a:solidFill>
                <a:latin typeface="Titillium" pitchFamily="50" charset="-18"/>
                <a:cs typeface="Helvetica" pitchFamily="34" charset="0"/>
              </a:rPr>
              <a:t>jaroslaw.sygidus@izoblok.pl</a:t>
            </a:r>
          </a:p>
        </p:txBody>
      </p:sp>
      <p:sp>
        <p:nvSpPr>
          <p:cNvPr id="3" name="Prostokąt 2"/>
          <p:cNvSpPr/>
          <p:nvPr/>
        </p:nvSpPr>
        <p:spPr>
          <a:xfrm>
            <a:off x="15050243" y="8083713"/>
            <a:ext cx="1728192" cy="30014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74345707"/>
      </p:ext>
    </p:extLst>
  </p:cSld>
  <p:clrMapOvr>
    <a:masterClrMapping/>
  </p:clrMapOvr>
  <p:transition>
    <p:fade thruBlk="1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9855338" y="3625235"/>
            <a:ext cx="4572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FF0000"/>
              </a:buClr>
            </a:pPr>
            <a:r>
              <a:rPr lang="pl-PL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tillium Lt" pitchFamily="50" charset="-18"/>
                <a:cs typeface="Helvetica" pitchFamily="34" charset="0"/>
              </a:rPr>
              <a:t>Planowane działania</a:t>
            </a:r>
          </a:p>
          <a:p>
            <a:pPr>
              <a:buClr>
                <a:srgbClr val="FF0000"/>
              </a:buClr>
            </a:pPr>
            <a:r>
              <a:rPr lang="pl-PL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tillium" pitchFamily="50" charset="-18"/>
                <a:cs typeface="Helvetica" pitchFamily="34" charset="0"/>
              </a:rPr>
              <a:t>–  2Q 2018/2019</a:t>
            </a:r>
          </a:p>
        </p:txBody>
      </p:sp>
      <p:sp>
        <p:nvSpPr>
          <p:cNvPr id="3" name="Prostokąt 2"/>
          <p:cNvSpPr/>
          <p:nvPr/>
        </p:nvSpPr>
        <p:spPr>
          <a:xfrm>
            <a:off x="4064484" y="3625235"/>
            <a:ext cx="737621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FF0000"/>
              </a:buClr>
            </a:pPr>
            <a:r>
              <a:rPr lang="pl-PL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tillium Lt" pitchFamily="50" charset="-18"/>
                <a:cs typeface="Helvetica" pitchFamily="34" charset="0"/>
              </a:rPr>
              <a:t>Grupa IZOBLOK </a:t>
            </a:r>
          </a:p>
          <a:p>
            <a:pPr>
              <a:buClr>
                <a:srgbClr val="FF0000"/>
              </a:buClr>
            </a:pPr>
            <a:r>
              <a:rPr lang="pl-PL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tillium" pitchFamily="50" charset="-18"/>
                <a:cs typeface="Helvetica" pitchFamily="34" charset="0"/>
              </a:rPr>
              <a:t>Kluczowe informacje</a:t>
            </a:r>
          </a:p>
        </p:txBody>
      </p:sp>
      <p:sp>
        <p:nvSpPr>
          <p:cNvPr id="5" name="Prostokąt 4"/>
          <p:cNvSpPr/>
          <p:nvPr/>
        </p:nvSpPr>
        <p:spPr>
          <a:xfrm>
            <a:off x="4064484" y="5863580"/>
            <a:ext cx="608416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FF0000"/>
              </a:buClr>
            </a:pPr>
            <a:r>
              <a:rPr lang="pl-PL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tillium Lt" pitchFamily="50" charset="-18"/>
                <a:cs typeface="Helvetica" pitchFamily="34" charset="0"/>
              </a:rPr>
              <a:t>Wyniki finansowe</a:t>
            </a:r>
          </a:p>
          <a:p>
            <a:pPr>
              <a:buClr>
                <a:srgbClr val="FF0000"/>
              </a:buClr>
            </a:pPr>
            <a:r>
              <a:rPr lang="pl-PL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tillium" pitchFamily="50" charset="-18"/>
                <a:cs typeface="Helvetica" pitchFamily="34" charset="0"/>
              </a:rPr>
              <a:t>– 1Q 2018/2019</a:t>
            </a:r>
          </a:p>
        </p:txBody>
      </p:sp>
      <p:sp>
        <p:nvSpPr>
          <p:cNvPr id="7" name="Prostokąt 6"/>
          <p:cNvSpPr/>
          <p:nvPr/>
        </p:nvSpPr>
        <p:spPr>
          <a:xfrm>
            <a:off x="2589270" y="3199284"/>
            <a:ext cx="774571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2000" b="1" dirty="0">
                <a:solidFill>
                  <a:srgbClr val="320CD6"/>
                </a:solidFill>
                <a:latin typeface="Aero Matics Light" panose="020B0303060101010101" pitchFamily="34" charset="0"/>
                <a:cs typeface="Helvetica" pitchFamily="34" charset="0"/>
              </a:rPr>
              <a:t>1.</a:t>
            </a:r>
            <a:endParaRPr lang="pl-PL" sz="12000" b="1" dirty="0">
              <a:solidFill>
                <a:srgbClr val="320CD6"/>
              </a:solidFill>
              <a:latin typeface="Aero Matics Light" panose="020B0303060101010101" pitchFamily="34" charset="0"/>
            </a:endParaRPr>
          </a:p>
        </p:txBody>
      </p:sp>
      <p:sp>
        <p:nvSpPr>
          <p:cNvPr id="15" name="Prostokąt 14"/>
          <p:cNvSpPr/>
          <p:nvPr/>
        </p:nvSpPr>
        <p:spPr>
          <a:xfrm>
            <a:off x="2589269" y="5289264"/>
            <a:ext cx="1217000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2000" b="1" dirty="0">
                <a:solidFill>
                  <a:srgbClr val="320CD6"/>
                </a:solidFill>
                <a:latin typeface="Aero Matics Light" panose="020B0303060101010101" pitchFamily="34" charset="0"/>
                <a:cs typeface="Helvetica" pitchFamily="34" charset="0"/>
              </a:rPr>
              <a:t>2.</a:t>
            </a:r>
            <a:endParaRPr lang="pl-PL" sz="12000" b="1" dirty="0">
              <a:solidFill>
                <a:srgbClr val="320CD6"/>
              </a:solidFill>
              <a:latin typeface="Aero Matics Light" panose="020B0303060101010101" pitchFamily="34" charset="0"/>
            </a:endParaRPr>
          </a:p>
        </p:txBody>
      </p:sp>
      <p:sp>
        <p:nvSpPr>
          <p:cNvPr id="16" name="Prostokąt 15"/>
          <p:cNvSpPr/>
          <p:nvPr/>
        </p:nvSpPr>
        <p:spPr>
          <a:xfrm>
            <a:off x="8137475" y="3199284"/>
            <a:ext cx="1143262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2000" b="1" dirty="0">
                <a:solidFill>
                  <a:srgbClr val="320CD6"/>
                </a:solidFill>
                <a:latin typeface="Aero Matics Light" panose="020B0303060101010101" pitchFamily="34" charset="0"/>
                <a:cs typeface="Helvetica" pitchFamily="34" charset="0"/>
              </a:rPr>
              <a:t>3.</a:t>
            </a:r>
            <a:endParaRPr lang="pl-PL" sz="12000" b="1" dirty="0">
              <a:solidFill>
                <a:srgbClr val="320CD6"/>
              </a:solidFill>
              <a:latin typeface="Aero Matics Light" panose="020B0303060101010101" pitchFamily="34" charset="0"/>
            </a:endParaRPr>
          </a:p>
        </p:txBody>
      </p:sp>
      <p:sp>
        <p:nvSpPr>
          <p:cNvPr id="11" name="Prostokąt 10"/>
          <p:cNvSpPr/>
          <p:nvPr/>
        </p:nvSpPr>
        <p:spPr>
          <a:xfrm>
            <a:off x="576635" y="534988"/>
            <a:ext cx="10153128" cy="1800487"/>
          </a:xfrm>
          <a:prstGeom prst="rect">
            <a:avLst/>
          </a:prstGeom>
          <a:ln>
            <a:noFill/>
          </a:ln>
        </p:spPr>
        <p:txBody>
          <a:bodyPr wrap="square" lIns="91433" tIns="45717" rIns="91433" bIns="45717">
            <a:spAutoFit/>
          </a:bodyPr>
          <a:lstStyle/>
          <a:p>
            <a:r>
              <a:rPr lang="pl-PL" sz="3900" spc="150" dirty="0">
                <a:solidFill>
                  <a:schemeClr val="tx1">
                    <a:lumMod val="50000"/>
                    <a:lumOff val="50000"/>
                  </a:schemeClr>
                </a:solidFill>
                <a:latin typeface="Titillium" pitchFamily="50" charset="-18"/>
                <a:cs typeface="Helvetica" panose="020B0604020202020204" pitchFamily="34" charset="0"/>
              </a:rPr>
              <a:t>Grupa IZOBLOK</a:t>
            </a:r>
          </a:p>
          <a:p>
            <a:r>
              <a:rPr lang="pl-PL" sz="3600" spc="150" dirty="0">
                <a:solidFill>
                  <a:schemeClr val="tx1">
                    <a:lumMod val="50000"/>
                    <a:lumOff val="50000"/>
                  </a:schemeClr>
                </a:solidFill>
                <a:latin typeface="Titillium" pitchFamily="50" charset="-18"/>
                <a:cs typeface="Helvetica" panose="020B0604020202020204" pitchFamily="34" charset="0"/>
              </a:rPr>
              <a:t>Kwartalne wyniki finansowe </a:t>
            </a:r>
          </a:p>
          <a:p>
            <a:r>
              <a:rPr lang="pl-PL" sz="3600" spc="150" dirty="0">
                <a:solidFill>
                  <a:schemeClr val="tx1">
                    <a:lumMod val="50000"/>
                    <a:lumOff val="50000"/>
                  </a:schemeClr>
                </a:solidFill>
                <a:latin typeface="Titillium" pitchFamily="50" charset="-18"/>
                <a:cs typeface="Helvetica" panose="020B0604020202020204" pitchFamily="34" charset="0"/>
              </a:rPr>
              <a:t>1Q 2018/2019</a:t>
            </a:r>
          </a:p>
        </p:txBody>
      </p:sp>
    </p:spTree>
    <p:extLst>
      <p:ext uri="{BB962C8B-B14F-4D97-AF65-F5344CB8AC3E}">
        <p14:creationId xmlns:p14="http://schemas.microsoft.com/office/powerpoint/2010/main" val="512709622"/>
      </p:ext>
    </p:extLst>
  </p:cSld>
  <p:clrMapOvr>
    <a:masterClrMapping/>
  </p:clrMapOvr>
  <p:transition>
    <p:fade thruBlk="1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9926497" y="823020"/>
            <a:ext cx="6059849" cy="1277267"/>
          </a:xfrm>
          <a:prstGeom prst="rect">
            <a:avLst/>
          </a:prstGeom>
          <a:ln>
            <a:noFill/>
          </a:ln>
        </p:spPr>
        <p:txBody>
          <a:bodyPr wrap="square" lIns="91433" tIns="45717" rIns="91433" bIns="45717">
            <a:spAutoFit/>
          </a:bodyPr>
          <a:lstStyle/>
          <a:p>
            <a:r>
              <a:rPr lang="pl-PL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tillium Lt" pitchFamily="50" charset="-18"/>
                <a:cs typeface="Helvetica" panose="020B0604020202020204" pitchFamily="34" charset="0"/>
              </a:rPr>
              <a:t>Grupa IZOBLOK</a:t>
            </a:r>
          </a:p>
          <a:p>
            <a:r>
              <a:rPr lang="pl-PL" sz="2300" dirty="0">
                <a:solidFill>
                  <a:schemeClr val="tx1">
                    <a:lumMod val="75000"/>
                    <a:lumOff val="25000"/>
                  </a:schemeClr>
                </a:solidFill>
                <a:latin typeface="Titillium" pitchFamily="50" charset="-18"/>
                <a:cs typeface="Helvetica" panose="020B0604020202020204" pitchFamily="34" charset="0"/>
              </a:rPr>
              <a:t>od </a:t>
            </a:r>
            <a:r>
              <a:rPr lang="pl-PL" sz="23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tillium" pitchFamily="50" charset="-18"/>
                <a:cs typeface="Helvetica" panose="020B0604020202020204" pitchFamily="34" charset="0"/>
              </a:rPr>
              <a:t>2016</a:t>
            </a:r>
            <a:r>
              <a:rPr lang="pl-PL" sz="2300" dirty="0">
                <a:solidFill>
                  <a:schemeClr val="tx1">
                    <a:lumMod val="75000"/>
                    <a:lumOff val="25000"/>
                  </a:schemeClr>
                </a:solidFill>
                <a:latin typeface="Titillium" pitchFamily="50" charset="-18"/>
                <a:cs typeface="Helvetica" panose="020B0604020202020204" pitchFamily="34" charset="0"/>
              </a:rPr>
              <a:t> </a:t>
            </a:r>
          </a:p>
        </p:txBody>
      </p:sp>
      <p:sp>
        <p:nvSpPr>
          <p:cNvPr id="5" name="Prostokąt 4"/>
          <p:cNvSpPr/>
          <p:nvPr/>
        </p:nvSpPr>
        <p:spPr>
          <a:xfrm>
            <a:off x="13234588" y="2767236"/>
            <a:ext cx="4191920" cy="1431155"/>
          </a:xfrm>
          <a:prstGeom prst="rect">
            <a:avLst/>
          </a:prstGeom>
          <a:ln>
            <a:noFill/>
          </a:ln>
        </p:spPr>
        <p:txBody>
          <a:bodyPr wrap="square" lIns="91433" tIns="45717" rIns="91433" bIns="45717">
            <a:spAutoFit/>
          </a:bodyPr>
          <a:lstStyle/>
          <a:p>
            <a:r>
              <a:rPr lang="pl-PL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tillium Lt" pitchFamily="50" charset="-18"/>
                <a:cs typeface="Helvetica" panose="020B0604020202020204" pitchFamily="34" charset="0"/>
              </a:rPr>
              <a:t>IZOBLOK GmbH</a:t>
            </a:r>
          </a:p>
          <a:p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itillium" pitchFamily="50" charset="-18"/>
                <a:cs typeface="Helvetica" panose="020B0604020202020204" pitchFamily="34" charset="0"/>
              </a:rPr>
              <a:t>(dawniej SSW PearlFoam GmbH</a:t>
            </a: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ero Matics Light" panose="020B0303060101010101" pitchFamily="34" charset="0"/>
                <a:cs typeface="Helvetica" panose="020B0604020202020204" pitchFamily="34" charset="0"/>
              </a:rPr>
              <a:t>)</a:t>
            </a:r>
          </a:p>
          <a:p>
            <a:r>
              <a:rPr lang="pl-PL" sz="2300" dirty="0">
                <a:solidFill>
                  <a:schemeClr val="tx1">
                    <a:lumMod val="75000"/>
                    <a:lumOff val="25000"/>
                  </a:schemeClr>
                </a:solidFill>
                <a:latin typeface="Titillium" pitchFamily="50" charset="-18"/>
                <a:cs typeface="Helvetica" panose="020B0604020202020204" pitchFamily="34" charset="0"/>
              </a:rPr>
              <a:t>od </a:t>
            </a:r>
            <a:r>
              <a:rPr lang="pl-PL" sz="23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tillium" pitchFamily="50" charset="-18"/>
                <a:cs typeface="Helvetica" panose="020B0604020202020204" pitchFamily="34" charset="0"/>
              </a:rPr>
              <a:t>1997 </a:t>
            </a:r>
          </a:p>
        </p:txBody>
      </p:sp>
      <p:sp>
        <p:nvSpPr>
          <p:cNvPr id="6" name="Prostokąt 5"/>
          <p:cNvSpPr/>
          <p:nvPr/>
        </p:nvSpPr>
        <p:spPr>
          <a:xfrm>
            <a:off x="5689203" y="2767236"/>
            <a:ext cx="3806552" cy="1123378"/>
          </a:xfrm>
          <a:prstGeom prst="rect">
            <a:avLst/>
          </a:prstGeom>
          <a:ln>
            <a:noFill/>
          </a:ln>
        </p:spPr>
        <p:txBody>
          <a:bodyPr wrap="square" lIns="91433" tIns="45717" rIns="91433" bIns="45717">
            <a:spAutoFit/>
          </a:bodyPr>
          <a:lstStyle/>
          <a:p>
            <a:r>
              <a:rPr lang="pl-PL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tillium Lt" pitchFamily="50" charset="-18"/>
                <a:cs typeface="Helvetica" panose="020B0604020202020204" pitchFamily="34" charset="0"/>
              </a:rPr>
              <a:t>IZOBLOK S.A.</a:t>
            </a:r>
          </a:p>
          <a:p>
            <a:r>
              <a:rPr lang="pl-PL" sz="2300" dirty="0">
                <a:solidFill>
                  <a:schemeClr val="tx1">
                    <a:lumMod val="75000"/>
                    <a:lumOff val="25000"/>
                  </a:schemeClr>
                </a:solidFill>
                <a:latin typeface="Titillium" pitchFamily="50" charset="-18"/>
                <a:cs typeface="Helvetica" panose="020B0604020202020204" pitchFamily="34" charset="0"/>
              </a:rPr>
              <a:t>od </a:t>
            </a:r>
            <a:r>
              <a:rPr lang="pl-PL" sz="23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tillium" pitchFamily="50" charset="-18"/>
                <a:cs typeface="Helvetica" panose="020B0604020202020204" pitchFamily="34" charset="0"/>
              </a:rPr>
              <a:t>1998</a:t>
            </a:r>
            <a:r>
              <a:rPr lang="pl-PL" sz="2300" dirty="0">
                <a:solidFill>
                  <a:schemeClr val="tx1">
                    <a:lumMod val="75000"/>
                    <a:lumOff val="25000"/>
                  </a:schemeClr>
                </a:solidFill>
                <a:latin typeface="Titillium" pitchFamily="50" charset="-18"/>
                <a:cs typeface="Helvetica" panose="020B0604020202020204" pitchFamily="34" charset="0"/>
              </a:rPr>
              <a:t> </a:t>
            </a:r>
          </a:p>
        </p:txBody>
      </p:sp>
      <p:sp>
        <p:nvSpPr>
          <p:cNvPr id="7" name="Prostokąt 6"/>
          <p:cNvSpPr/>
          <p:nvPr/>
        </p:nvSpPr>
        <p:spPr>
          <a:xfrm>
            <a:off x="6866306" y="2275374"/>
            <a:ext cx="219181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l-PL" sz="2000" dirty="0">
                <a:solidFill>
                  <a:srgbClr val="FF004A"/>
                </a:solidFill>
                <a:latin typeface="Titillium Lt" pitchFamily="50" charset="-18"/>
                <a:cs typeface="Arial" panose="020B0604020202020204" pitchFamily="34" charset="0"/>
              </a:rPr>
              <a:t>notowana na </a:t>
            </a:r>
            <a:r>
              <a:rPr lang="pl-PL" sz="2000" b="1" dirty="0">
                <a:solidFill>
                  <a:srgbClr val="FF004A"/>
                </a:solidFill>
                <a:latin typeface="Titillium Lt" pitchFamily="50" charset="-18"/>
                <a:cs typeface="Arial" panose="020B0604020202020204" pitchFamily="34" charset="0"/>
              </a:rPr>
              <a:t>GPW</a:t>
            </a:r>
          </a:p>
          <a:p>
            <a:pPr algn="r"/>
            <a:r>
              <a:rPr lang="pl-PL" sz="2000" dirty="0">
                <a:solidFill>
                  <a:srgbClr val="FF004A"/>
                </a:solidFill>
                <a:latin typeface="Titillium Lt" pitchFamily="50" charset="-18"/>
                <a:cs typeface="Arial" panose="020B0604020202020204" pitchFamily="34" charset="0"/>
              </a:rPr>
              <a:t>2011</a:t>
            </a:r>
          </a:p>
        </p:txBody>
      </p:sp>
      <p:sp>
        <p:nvSpPr>
          <p:cNvPr id="8" name="Prostokąt 7"/>
          <p:cNvSpPr/>
          <p:nvPr/>
        </p:nvSpPr>
        <p:spPr>
          <a:xfrm>
            <a:off x="9922220" y="4135388"/>
            <a:ext cx="3557769" cy="224676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6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ero Matics" panose="020B0603060101010101" pitchFamily="34" charset="0"/>
                <a:cs typeface="Helvetica" panose="020B0604020202020204" pitchFamily="34" charset="0"/>
              </a:rPr>
              <a:t>Nr. 1</a:t>
            </a:r>
          </a:p>
          <a:p>
            <a:r>
              <a:rPr lang="pl-PL" dirty="0">
                <a:solidFill>
                  <a:schemeClr val="tx1">
                    <a:lumMod val="65000"/>
                    <a:lumOff val="35000"/>
                  </a:schemeClr>
                </a:solidFill>
                <a:latin typeface="Aero Matics" panose="020B0603060101010101" pitchFamily="34" charset="0"/>
                <a:cs typeface="Helvetica" panose="020B0604020202020204" pitchFamily="34" charset="0"/>
              </a:rPr>
              <a:t>25%</a:t>
            </a:r>
          </a:p>
          <a:p>
            <a:r>
              <a:rPr lang="pl-PL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Titillium" pitchFamily="50" charset="-18"/>
                <a:cs typeface="Helvetica" panose="020B0604020202020204" pitchFamily="34" charset="0"/>
              </a:rPr>
              <a:t>europejski rynek EPP </a:t>
            </a:r>
          </a:p>
          <a:p>
            <a:r>
              <a:rPr lang="pl-PL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Titillium" pitchFamily="50" charset="-18"/>
                <a:cs typeface="Helvetica" panose="020B0604020202020204" pitchFamily="34" charset="0"/>
              </a:rPr>
              <a:t>dla branży motoryzacyjnej</a:t>
            </a:r>
          </a:p>
        </p:txBody>
      </p:sp>
      <p:sp>
        <p:nvSpPr>
          <p:cNvPr id="9" name="object 2"/>
          <p:cNvSpPr/>
          <p:nvPr/>
        </p:nvSpPr>
        <p:spPr>
          <a:xfrm>
            <a:off x="10026245" y="2335188"/>
            <a:ext cx="847534" cy="54190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3"/>
          <p:cNvSpPr/>
          <p:nvPr/>
        </p:nvSpPr>
        <p:spPr>
          <a:xfrm>
            <a:off x="10026245" y="2897785"/>
            <a:ext cx="847534" cy="5418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object 4"/>
          <p:cNvSpPr/>
          <p:nvPr/>
        </p:nvSpPr>
        <p:spPr>
          <a:xfrm>
            <a:off x="10026245" y="3430766"/>
            <a:ext cx="847534" cy="54190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Prostokąt 11"/>
          <p:cNvSpPr/>
          <p:nvPr/>
        </p:nvSpPr>
        <p:spPr>
          <a:xfrm>
            <a:off x="11008895" y="2589023"/>
            <a:ext cx="185820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6600" dirty="0">
                <a:gradFill flip="none" rotWithShape="1">
                  <a:gsLst>
                    <a:gs pos="15000">
                      <a:srgbClr val="ED2B59"/>
                    </a:gs>
                    <a:gs pos="100000">
                      <a:srgbClr val="0A128C"/>
                    </a:gs>
                    <a:gs pos="70000">
                      <a:srgbClr val="181CC7"/>
                    </a:gs>
                    <a:gs pos="88000">
                      <a:srgbClr val="7005D4"/>
                    </a:gs>
                    <a:gs pos="100000">
                      <a:srgbClr val="8C3D91"/>
                    </a:gs>
                  </a:gsLst>
                  <a:lin ang="5400000" scaled="0"/>
                  <a:tileRect t="-100000" r="-100000"/>
                </a:gradFill>
                <a:latin typeface="Aero Matics" panose="020B0603060101010101" pitchFamily="34" charset="0"/>
                <a:cs typeface="Arial" panose="020B0604020202020204" pitchFamily="34" charset="0"/>
              </a:rPr>
              <a:t>M</a:t>
            </a:r>
            <a:r>
              <a:rPr lang="pl-PL" sz="6600" b="1" dirty="0">
                <a:gradFill flip="none" rotWithShape="1">
                  <a:gsLst>
                    <a:gs pos="15000">
                      <a:srgbClr val="ED2B59"/>
                    </a:gs>
                    <a:gs pos="100000">
                      <a:srgbClr val="0A128C"/>
                    </a:gs>
                    <a:gs pos="70000">
                      <a:srgbClr val="181CC7"/>
                    </a:gs>
                    <a:gs pos="88000">
                      <a:srgbClr val="7005D4"/>
                    </a:gs>
                    <a:gs pos="100000">
                      <a:srgbClr val="8C3D91"/>
                    </a:gs>
                  </a:gsLst>
                  <a:lin ang="5400000" scaled="0"/>
                  <a:tileRect t="-100000" r="-100000"/>
                </a:gradFill>
                <a:latin typeface="Titillium Lt" pitchFamily="50" charset="-18"/>
                <a:cs typeface="Arial" panose="020B0604020202020204" pitchFamily="34" charset="0"/>
              </a:rPr>
              <a:t>&amp;</a:t>
            </a:r>
            <a:r>
              <a:rPr lang="pl-PL" sz="6600" dirty="0">
                <a:gradFill flip="none" rotWithShape="1">
                  <a:gsLst>
                    <a:gs pos="15000">
                      <a:srgbClr val="ED2B59"/>
                    </a:gs>
                    <a:gs pos="100000">
                      <a:srgbClr val="0A128C"/>
                    </a:gs>
                    <a:gs pos="70000">
                      <a:srgbClr val="181CC7"/>
                    </a:gs>
                    <a:gs pos="88000">
                      <a:srgbClr val="7005D4"/>
                    </a:gs>
                    <a:gs pos="100000">
                      <a:srgbClr val="8C3D91"/>
                    </a:gs>
                  </a:gsLst>
                  <a:lin ang="5400000" scaled="0"/>
                  <a:tileRect t="-100000" r="-100000"/>
                </a:gradFill>
                <a:latin typeface="Aero Matics" panose="020B0603060101010101" pitchFamily="34" charset="0"/>
                <a:cs typeface="Arial" panose="020B0604020202020204" pitchFamily="34" charset="0"/>
              </a:rPr>
              <a:t>A</a:t>
            </a:r>
          </a:p>
        </p:txBody>
      </p:sp>
      <p:pic>
        <p:nvPicPr>
          <p:cNvPr id="14" name="Picture 27" descr="Znalezione obrazy dla zapytania westfalia automotive logo black and whit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2737" y="8117251"/>
            <a:ext cx="1804053" cy="1202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5" descr="Znalezione obrazy dla zapytania borgers logo black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6107" y="8235152"/>
            <a:ext cx="1491600" cy="108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C:\Users\139559\Desktop\beznazwy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123" y="7123371"/>
            <a:ext cx="1179542" cy="686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Znalezione obrazy dla zapytania jaguar logo 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1611" y="7170503"/>
            <a:ext cx="720187" cy="540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Znalezione obrazy dla zapytania recaro logo 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2176" y="8566472"/>
            <a:ext cx="1246478" cy="274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D:\IZOBLOK\WWW\loga\po_2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1912" y="8595181"/>
            <a:ext cx="609544" cy="492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D:\IZOBLOK\WWW\loga\logo-1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6462" y="8595181"/>
            <a:ext cx="912772" cy="364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D:\IZOBLOK\WWW\loga\Yanfeng_227692LOGO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123" y="7893560"/>
            <a:ext cx="1440160" cy="594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D:\IZOBLOK\WWW\loga\w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13939" y="7883606"/>
            <a:ext cx="1342102" cy="578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D:\IZOBLOK\Logotypy\black&amp;white\VW_Volkswagen-logo-vector-blacknwhite-mode_B&amp;W_01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1091" y="7170502"/>
            <a:ext cx="848689" cy="601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D:\IZOBLOK\Logotypy\black&amp;white\FAURECIA_Faurecia_1_B&amp;W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187" y="7994739"/>
            <a:ext cx="1037275" cy="288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D:\IZOBLOK\Logotypy\black&amp;white\FORD_logo_ford_B&amp;W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7195" y="7227205"/>
            <a:ext cx="940245" cy="465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0" descr="D:\IZOBLOK\Logotypy\black&amp;white\BMW_BMW-logo-black-2048x2048_B&amp;W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3419" y="7148367"/>
            <a:ext cx="654901" cy="654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1" descr="D:\IZOBLOK\Logotypy\black&amp;white\VOLVO_Volvo-Logo-Transparent-Background_B&amp;W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7515" y="7114721"/>
            <a:ext cx="705996" cy="701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2" descr="D:\IZOBLOK\Logotypy\black&amp;white\LAND ROVER_land+rover_B&amp;W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5707" y="6953572"/>
            <a:ext cx="998240" cy="998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3" descr="D:\IZOBLOK\Logotypy\black&amp;white\OPEL_opel_thumb_B&amp;W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5827" y="7099997"/>
            <a:ext cx="928777" cy="703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4" descr="D:\IZOBLOK\Logotypy\black&amp;white\SKODA_logo-simple-skoda-56fd20_B&amp;W z tłem.jp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69924" y="7073915"/>
            <a:ext cx="870240" cy="725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5" descr="D:\IZOBLOK\Logotypy\black&amp;white\AUDI_audi-logo-vector-black-white_B&amp;W.pn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4019" y="7125971"/>
            <a:ext cx="884335" cy="627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6" descr="D:\IZOBLOK\Logotypy\black&amp;white\LEAR CORPORATION_logo_LEAR-2-300x149_B&amp;W.pn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6125" y="7810091"/>
            <a:ext cx="1286159" cy="638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8" descr="D:\IZOBLOK\WWW\loga\IDEAL automotive_logo_1.jp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6238" y="7959986"/>
            <a:ext cx="884085" cy="358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9" descr="D:\IZOBLOK\WWW\loga\MAGNA_logo_magna_02.jpg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7547" y="7951812"/>
            <a:ext cx="1184184" cy="239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object 56"/>
          <p:cNvSpPr txBox="1"/>
          <p:nvPr/>
        </p:nvSpPr>
        <p:spPr>
          <a:xfrm>
            <a:off x="3144118" y="7364395"/>
            <a:ext cx="1339478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r">
              <a:lnSpc>
                <a:spcPct val="100000"/>
              </a:lnSpc>
            </a:pPr>
            <a:r>
              <a:rPr sz="3600" b="1" spc="225" dirty="0">
                <a:solidFill>
                  <a:schemeClr val="tx1">
                    <a:lumMod val="50000"/>
                    <a:lumOff val="50000"/>
                  </a:schemeClr>
                </a:solidFill>
                <a:latin typeface="DINPro"/>
                <a:cs typeface="DINPro"/>
              </a:rPr>
              <a:t>O</a:t>
            </a:r>
            <a:r>
              <a:rPr sz="3600" b="1" spc="235" dirty="0">
                <a:solidFill>
                  <a:schemeClr val="tx1">
                    <a:lumMod val="50000"/>
                    <a:lumOff val="50000"/>
                  </a:schemeClr>
                </a:solidFill>
                <a:latin typeface="DINPro"/>
                <a:cs typeface="DINPro"/>
              </a:rPr>
              <a:t>E</a:t>
            </a:r>
            <a:r>
              <a:rPr sz="3600" b="1" spc="15" dirty="0">
                <a:solidFill>
                  <a:schemeClr val="tx1">
                    <a:lumMod val="50000"/>
                    <a:lumOff val="50000"/>
                  </a:schemeClr>
                </a:solidFill>
                <a:latin typeface="DINPro"/>
                <a:cs typeface="DINPro"/>
              </a:rPr>
              <a:t>M</a:t>
            </a:r>
            <a:endParaRPr sz="3600" b="1" dirty="0">
              <a:solidFill>
                <a:schemeClr val="tx1">
                  <a:lumMod val="50000"/>
                  <a:lumOff val="50000"/>
                </a:schemeClr>
              </a:solidFill>
              <a:latin typeface="DINPro"/>
              <a:cs typeface="DINPro"/>
            </a:endParaRPr>
          </a:p>
        </p:txBody>
      </p:sp>
      <p:sp>
        <p:nvSpPr>
          <p:cNvPr id="36" name="object 57"/>
          <p:cNvSpPr txBox="1"/>
          <p:nvPr/>
        </p:nvSpPr>
        <p:spPr>
          <a:xfrm>
            <a:off x="2304827" y="7951812"/>
            <a:ext cx="2175685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r">
              <a:lnSpc>
                <a:spcPct val="100000"/>
              </a:lnSpc>
            </a:pPr>
            <a:r>
              <a:rPr sz="3600" b="1" spc="265" dirty="0">
                <a:solidFill>
                  <a:schemeClr val="tx1">
                    <a:lumMod val="50000"/>
                    <a:lumOff val="50000"/>
                  </a:schemeClr>
                </a:solidFill>
                <a:latin typeface="DINPro"/>
                <a:cs typeface="DINPro"/>
              </a:rPr>
              <a:t>T</a:t>
            </a:r>
            <a:r>
              <a:rPr sz="3600" b="1" spc="210" dirty="0">
                <a:solidFill>
                  <a:schemeClr val="tx1">
                    <a:lumMod val="50000"/>
                    <a:lumOff val="50000"/>
                  </a:schemeClr>
                </a:solidFill>
                <a:latin typeface="DINPro"/>
                <a:cs typeface="DINPro"/>
              </a:rPr>
              <a:t>I</a:t>
            </a:r>
            <a:r>
              <a:rPr sz="3600" b="1" spc="235" dirty="0">
                <a:solidFill>
                  <a:schemeClr val="tx1">
                    <a:lumMod val="50000"/>
                    <a:lumOff val="50000"/>
                  </a:schemeClr>
                </a:solidFill>
                <a:latin typeface="DINPro"/>
                <a:cs typeface="DINPro"/>
              </a:rPr>
              <a:t>E</a:t>
            </a:r>
            <a:r>
              <a:rPr sz="3600" b="1" spc="10" dirty="0">
                <a:solidFill>
                  <a:schemeClr val="tx1">
                    <a:lumMod val="50000"/>
                    <a:lumOff val="50000"/>
                  </a:schemeClr>
                </a:solidFill>
                <a:latin typeface="DINPro"/>
                <a:cs typeface="DINPro"/>
              </a:rPr>
              <a:t>R</a:t>
            </a:r>
            <a:r>
              <a:rPr lang="pl-PL" sz="3600" b="1" spc="10" dirty="0">
                <a:solidFill>
                  <a:schemeClr val="tx1">
                    <a:lumMod val="50000"/>
                    <a:lumOff val="50000"/>
                  </a:schemeClr>
                </a:solidFill>
                <a:latin typeface="DINPro"/>
                <a:cs typeface="DINPro"/>
              </a:rPr>
              <a:t> 1</a:t>
            </a:r>
            <a:endParaRPr sz="3600" b="1" dirty="0">
              <a:solidFill>
                <a:schemeClr val="tx1">
                  <a:lumMod val="50000"/>
                  <a:lumOff val="50000"/>
                </a:schemeClr>
              </a:solidFill>
              <a:latin typeface="DINPro"/>
              <a:cs typeface="DINPro"/>
            </a:endParaRPr>
          </a:p>
        </p:txBody>
      </p:sp>
      <p:pic>
        <p:nvPicPr>
          <p:cNvPr id="37" name="Picture 9" descr="D:\IZOBLOK\Logotypy\black&amp;white\LAMBORGHINI_lamborghini-logo-8_B&amp;W.jpg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1331" y="7155197"/>
            <a:ext cx="572410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2" descr="Znalezione obrazy dla zapytania adler pelzer group logo"/>
          <p:cNvPicPr>
            <a:picLocks noChangeAspect="1" noChangeArrowheads="1"/>
          </p:cNvPicPr>
          <p:nvPr/>
        </p:nvPicPr>
        <p:blipFill>
          <a:blip r:embed="rId27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9436" y="7831723"/>
            <a:ext cx="1233342" cy="660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Znalezione obrazy dla zapytania autoneum logopng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51142" y="8367855"/>
            <a:ext cx="1438861" cy="719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Prostokąt 39"/>
          <p:cNvSpPr/>
          <p:nvPr/>
        </p:nvSpPr>
        <p:spPr>
          <a:xfrm>
            <a:off x="576635" y="534988"/>
            <a:ext cx="6552728" cy="1492710"/>
          </a:xfrm>
          <a:prstGeom prst="rect">
            <a:avLst/>
          </a:prstGeom>
          <a:ln>
            <a:noFill/>
          </a:ln>
        </p:spPr>
        <p:txBody>
          <a:bodyPr wrap="square" lIns="91433" tIns="45717" rIns="91433" bIns="45717">
            <a:spAutoFit/>
          </a:bodyPr>
          <a:lstStyle/>
          <a:p>
            <a:r>
              <a:rPr lang="pl-PL" sz="3900" spc="150" dirty="0">
                <a:solidFill>
                  <a:schemeClr val="tx1">
                    <a:lumMod val="50000"/>
                    <a:lumOff val="50000"/>
                  </a:schemeClr>
                </a:solidFill>
                <a:latin typeface="Titillium" pitchFamily="50" charset="-18"/>
                <a:cs typeface="Helvetica" panose="020B0604020202020204" pitchFamily="34" charset="0"/>
              </a:rPr>
              <a:t>Grupa IZOBLOK</a:t>
            </a:r>
          </a:p>
          <a:p>
            <a:r>
              <a:rPr lang="pl-PL" sz="5200" spc="150" dirty="0">
                <a:solidFill>
                  <a:schemeClr val="tx1">
                    <a:lumMod val="50000"/>
                    <a:lumOff val="50000"/>
                  </a:schemeClr>
                </a:solidFill>
                <a:latin typeface="Titillium" pitchFamily="50" charset="-18"/>
                <a:cs typeface="Helvetica" panose="020B0604020202020204" pitchFamily="34" charset="0"/>
              </a:rPr>
              <a:t>Kluczowe informacje</a:t>
            </a:r>
          </a:p>
        </p:txBody>
      </p:sp>
    </p:spTree>
    <p:extLst>
      <p:ext uri="{BB962C8B-B14F-4D97-AF65-F5344CB8AC3E}">
        <p14:creationId xmlns:p14="http://schemas.microsoft.com/office/powerpoint/2010/main" val="6561690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5025" y="6807012"/>
            <a:ext cx="840563" cy="840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5025" y="6096509"/>
            <a:ext cx="840563" cy="840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8" name="Picture 1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5025" y="7544231"/>
            <a:ext cx="840563" cy="840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9" name="Picture 1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5025" y="4707149"/>
            <a:ext cx="840563" cy="840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10" name="Picture 1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5025" y="3963368"/>
            <a:ext cx="840563" cy="840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11" name="Picture 1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5025" y="3200847"/>
            <a:ext cx="840563" cy="840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12" name="Picture 1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5025" y="5401829"/>
            <a:ext cx="840563" cy="840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13" name="Picture 1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5025" y="2607916"/>
            <a:ext cx="840563" cy="840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Prostokąt 7"/>
          <p:cNvSpPr/>
          <p:nvPr/>
        </p:nvSpPr>
        <p:spPr>
          <a:xfrm>
            <a:off x="11278588" y="4971399"/>
            <a:ext cx="131266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600" dirty="0">
                <a:solidFill>
                  <a:srgbClr val="FF0000"/>
                </a:solidFill>
                <a:latin typeface="Titillium" pitchFamily="50" charset="-18"/>
                <a:cs typeface="Helvetica" panose="020B0604020202020204" pitchFamily="34" charset="0"/>
              </a:rPr>
              <a:t>NISKA WAGA</a:t>
            </a:r>
            <a:endParaRPr lang="pl-PL" sz="1600" dirty="0">
              <a:solidFill>
                <a:srgbClr val="FF0000"/>
              </a:solidFill>
            </a:endParaRPr>
          </a:p>
        </p:txBody>
      </p:sp>
      <p:sp>
        <p:nvSpPr>
          <p:cNvPr id="27" name="Prostokąt 26"/>
          <p:cNvSpPr/>
          <p:nvPr/>
        </p:nvSpPr>
        <p:spPr>
          <a:xfrm>
            <a:off x="11278586" y="7042627"/>
            <a:ext cx="227690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600" dirty="0">
                <a:solidFill>
                  <a:srgbClr val="FF0000"/>
                </a:solidFill>
                <a:latin typeface="Titillium" pitchFamily="50" charset="-18"/>
                <a:cs typeface="Helvetica" panose="020B0604020202020204" pitchFamily="34" charset="0"/>
              </a:rPr>
              <a:t>100% PRZETWARZALNY</a:t>
            </a:r>
            <a:endParaRPr lang="pl-PL" sz="1600" dirty="0">
              <a:solidFill>
                <a:srgbClr val="FF0000"/>
              </a:solidFill>
            </a:endParaRPr>
          </a:p>
        </p:txBody>
      </p:sp>
      <p:sp>
        <p:nvSpPr>
          <p:cNvPr id="28" name="Prostokąt 27"/>
          <p:cNvSpPr/>
          <p:nvPr/>
        </p:nvSpPr>
        <p:spPr>
          <a:xfrm>
            <a:off x="11278587" y="7779846"/>
            <a:ext cx="198881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600" dirty="0">
                <a:solidFill>
                  <a:srgbClr val="FF0000"/>
                </a:solidFill>
                <a:latin typeface="Titillium" pitchFamily="50" charset="-18"/>
                <a:cs typeface="Helvetica" panose="020B0604020202020204" pitchFamily="34" charset="0"/>
              </a:rPr>
              <a:t>ABSORBCJA ENERGII</a:t>
            </a:r>
            <a:endParaRPr lang="pl-PL" sz="1600" dirty="0">
              <a:solidFill>
                <a:srgbClr val="FF0000"/>
              </a:solidFill>
            </a:endParaRPr>
          </a:p>
        </p:txBody>
      </p:sp>
      <p:sp>
        <p:nvSpPr>
          <p:cNvPr id="29" name="Prostokąt 28"/>
          <p:cNvSpPr/>
          <p:nvPr/>
        </p:nvSpPr>
        <p:spPr>
          <a:xfrm>
            <a:off x="11288689" y="2714727"/>
            <a:ext cx="240604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600" dirty="0">
                <a:solidFill>
                  <a:srgbClr val="FF0000"/>
                </a:solidFill>
                <a:latin typeface="Titillium" pitchFamily="50" charset="-18"/>
                <a:cs typeface="Helvetica" panose="020B0604020202020204" pitchFamily="34" charset="0"/>
              </a:rPr>
              <a:t>NISKA ABSORBCJA WODY</a:t>
            </a:r>
            <a:endParaRPr lang="pl-PL" sz="1600" dirty="0">
              <a:solidFill>
                <a:srgbClr val="FF0000"/>
              </a:solidFill>
            </a:endParaRPr>
          </a:p>
        </p:txBody>
      </p:sp>
      <p:sp>
        <p:nvSpPr>
          <p:cNvPr id="30" name="Prostokąt 29"/>
          <p:cNvSpPr/>
          <p:nvPr/>
        </p:nvSpPr>
        <p:spPr>
          <a:xfrm>
            <a:off x="11288688" y="4198983"/>
            <a:ext cx="323755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600" dirty="0">
                <a:solidFill>
                  <a:srgbClr val="FF0000"/>
                </a:solidFill>
                <a:latin typeface="Titillium" pitchFamily="50" charset="-18"/>
                <a:cs typeface="Helvetica" panose="020B0604020202020204" pitchFamily="34" charset="0"/>
              </a:rPr>
              <a:t>WYTRZYMAŁOŚĆ KONSTRUKCYJNA</a:t>
            </a:r>
            <a:endParaRPr lang="pl-PL" sz="1600" dirty="0">
              <a:solidFill>
                <a:srgbClr val="FF0000"/>
              </a:solidFill>
            </a:endParaRPr>
          </a:p>
        </p:txBody>
      </p:sp>
      <p:sp>
        <p:nvSpPr>
          <p:cNvPr id="31" name="Prostokąt 30"/>
          <p:cNvSpPr/>
          <p:nvPr/>
        </p:nvSpPr>
        <p:spPr>
          <a:xfrm>
            <a:off x="11278589" y="3402357"/>
            <a:ext cx="259109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600" dirty="0">
                <a:solidFill>
                  <a:srgbClr val="FF0000"/>
                </a:solidFill>
                <a:latin typeface="Titillium" pitchFamily="50" charset="-18"/>
                <a:cs typeface="Helvetica" panose="020B0604020202020204" pitchFamily="34" charset="0"/>
              </a:rPr>
              <a:t>ODPORNOŚĆ NA WARUNKI </a:t>
            </a:r>
          </a:p>
          <a:p>
            <a:r>
              <a:rPr lang="pl-PL" sz="1600" dirty="0">
                <a:solidFill>
                  <a:srgbClr val="FF0000"/>
                </a:solidFill>
                <a:latin typeface="Titillium" pitchFamily="50" charset="-18"/>
                <a:cs typeface="Helvetica" panose="020B0604020202020204" pitchFamily="34" charset="0"/>
              </a:rPr>
              <a:t>ATMOSFERYCZNE</a:t>
            </a:r>
            <a:endParaRPr lang="pl-PL" sz="1600" dirty="0">
              <a:solidFill>
                <a:srgbClr val="FF0000"/>
              </a:solidFill>
            </a:endParaRPr>
          </a:p>
        </p:txBody>
      </p:sp>
      <p:sp>
        <p:nvSpPr>
          <p:cNvPr id="32" name="Prostokąt 31"/>
          <p:cNvSpPr/>
          <p:nvPr/>
        </p:nvSpPr>
        <p:spPr>
          <a:xfrm>
            <a:off x="11288689" y="6332124"/>
            <a:ext cx="226465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600" dirty="0">
                <a:solidFill>
                  <a:srgbClr val="FF0000"/>
                </a:solidFill>
                <a:latin typeface="Titillium" pitchFamily="50" charset="-18"/>
                <a:cs typeface="Helvetica" panose="020B0604020202020204" pitchFamily="34" charset="0"/>
              </a:rPr>
              <a:t>CHEMICZNIE OBOJĘTNY</a:t>
            </a:r>
            <a:endParaRPr lang="pl-PL" sz="1600" dirty="0">
              <a:solidFill>
                <a:srgbClr val="FF0000"/>
              </a:solidFill>
            </a:endParaRPr>
          </a:p>
        </p:txBody>
      </p:sp>
      <p:sp>
        <p:nvSpPr>
          <p:cNvPr id="33" name="Prostokąt 32"/>
          <p:cNvSpPr/>
          <p:nvPr/>
        </p:nvSpPr>
        <p:spPr>
          <a:xfrm>
            <a:off x="11288689" y="5637444"/>
            <a:ext cx="244656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600" dirty="0">
                <a:solidFill>
                  <a:srgbClr val="FF0000"/>
                </a:solidFill>
                <a:latin typeface="Titillium" pitchFamily="50" charset="-18"/>
                <a:cs typeface="Helvetica" panose="020B0604020202020204" pitchFamily="34" charset="0"/>
              </a:rPr>
              <a:t>ABSORBCJA AKUSTYCZNA</a:t>
            </a:r>
            <a:endParaRPr lang="pl-PL" sz="1600" dirty="0">
              <a:solidFill>
                <a:srgbClr val="FF0000"/>
              </a:solidFill>
            </a:endParaRPr>
          </a:p>
        </p:txBody>
      </p:sp>
      <p:sp>
        <p:nvSpPr>
          <p:cNvPr id="26" name="Prostokąt 25"/>
          <p:cNvSpPr/>
          <p:nvPr/>
        </p:nvSpPr>
        <p:spPr>
          <a:xfrm>
            <a:off x="576635" y="534988"/>
            <a:ext cx="6552728" cy="1492710"/>
          </a:xfrm>
          <a:prstGeom prst="rect">
            <a:avLst/>
          </a:prstGeom>
          <a:ln>
            <a:noFill/>
          </a:ln>
        </p:spPr>
        <p:txBody>
          <a:bodyPr wrap="square" lIns="91433" tIns="45717" rIns="91433" bIns="45717">
            <a:spAutoFit/>
          </a:bodyPr>
          <a:lstStyle/>
          <a:p>
            <a:r>
              <a:rPr lang="pl-PL" sz="3900" spc="150" dirty="0">
                <a:solidFill>
                  <a:schemeClr val="tx1">
                    <a:lumMod val="50000"/>
                    <a:lumOff val="50000"/>
                  </a:schemeClr>
                </a:solidFill>
                <a:latin typeface="Titillium" pitchFamily="50" charset="-18"/>
                <a:cs typeface="Helvetica" panose="020B0604020202020204" pitchFamily="34" charset="0"/>
              </a:rPr>
              <a:t>Grupa IZOBLOK</a:t>
            </a:r>
          </a:p>
          <a:p>
            <a:r>
              <a:rPr lang="pl-PL" sz="5200" spc="150" dirty="0">
                <a:solidFill>
                  <a:schemeClr val="tx1">
                    <a:lumMod val="50000"/>
                    <a:lumOff val="50000"/>
                  </a:schemeClr>
                </a:solidFill>
                <a:latin typeface="Titillium" pitchFamily="50" charset="-18"/>
                <a:cs typeface="Helvetica" panose="020B0604020202020204" pitchFamily="34" charset="0"/>
              </a:rPr>
              <a:t>Kluczowe informacje</a:t>
            </a:r>
          </a:p>
        </p:txBody>
      </p:sp>
      <p:sp>
        <p:nvSpPr>
          <p:cNvPr id="34" name="Prostokąt 33"/>
          <p:cNvSpPr/>
          <p:nvPr/>
        </p:nvSpPr>
        <p:spPr>
          <a:xfrm>
            <a:off x="7688214" y="2471750"/>
            <a:ext cx="2321469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9600" b="1" dirty="0">
                <a:solidFill>
                  <a:srgbClr val="0000FF"/>
                </a:solidFill>
                <a:latin typeface="Titillium" pitchFamily="50" charset="-18"/>
                <a:cs typeface="Helvetica" panose="020B0604020202020204" pitchFamily="34" charset="0"/>
              </a:rPr>
              <a:t>EPP</a:t>
            </a:r>
            <a:endParaRPr lang="pl-PL" sz="9600" dirty="0">
              <a:solidFill>
                <a:srgbClr val="0000FF"/>
              </a:solidFill>
              <a:latin typeface="Titillium" pitchFamily="50" charset="-18"/>
            </a:endParaRPr>
          </a:p>
        </p:txBody>
      </p:sp>
      <p:pic>
        <p:nvPicPr>
          <p:cNvPr id="35" name="Picture 1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20291" y="3637086"/>
            <a:ext cx="1658144" cy="172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89471" y="1994230"/>
            <a:ext cx="1888964" cy="1513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" name="Prostokąt 36"/>
          <p:cNvSpPr/>
          <p:nvPr/>
        </p:nvSpPr>
        <p:spPr>
          <a:xfrm>
            <a:off x="1800771" y="3559324"/>
            <a:ext cx="4459665" cy="2616095"/>
          </a:xfrm>
          <a:prstGeom prst="rect">
            <a:avLst/>
          </a:prstGeom>
        </p:spPr>
        <p:txBody>
          <a:bodyPr wrap="square" lIns="91433" tIns="45717" rIns="91433" bIns="45717">
            <a:spAutoFit/>
          </a:bodyPr>
          <a:lstStyle/>
          <a:p>
            <a:pPr>
              <a:buClr>
                <a:srgbClr val="C00000"/>
              </a:buClr>
            </a:pPr>
            <a:r>
              <a:rPr lang="pl-PL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Titillium" pitchFamily="50" charset="-18"/>
                <a:cs typeface="Helvetica" panose="020B0604020202020204" pitchFamily="34" charset="0"/>
              </a:rPr>
              <a:t>SEKTOR</a:t>
            </a:r>
          </a:p>
          <a:p>
            <a:pPr>
              <a:buClr>
                <a:srgbClr val="C00000"/>
              </a:buClr>
            </a:pPr>
            <a:r>
              <a:rPr lang="pl-PL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Titillium" pitchFamily="50" charset="-18"/>
                <a:cs typeface="Helvetica" panose="020B0604020202020204" pitchFamily="34" charset="0"/>
              </a:rPr>
              <a:t>przetwórstwo tworzyw sztucznych</a:t>
            </a:r>
          </a:p>
          <a:p>
            <a:pPr>
              <a:buClr>
                <a:srgbClr val="C00000"/>
              </a:buClr>
            </a:pPr>
            <a:endParaRPr lang="pl-PL" sz="2000" dirty="0">
              <a:solidFill>
                <a:schemeClr val="tx1">
                  <a:lumMod val="65000"/>
                  <a:lumOff val="35000"/>
                </a:schemeClr>
              </a:solidFill>
              <a:latin typeface="Titillium" pitchFamily="50" charset="-18"/>
              <a:cs typeface="Helvetica" panose="020B0604020202020204" pitchFamily="34" charset="0"/>
            </a:endParaRPr>
          </a:p>
          <a:p>
            <a:pPr>
              <a:buClr>
                <a:srgbClr val="C00000"/>
              </a:buClr>
            </a:pPr>
            <a:r>
              <a:rPr lang="pl-PL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Titillium" pitchFamily="50" charset="-18"/>
                <a:cs typeface="Helvetica" panose="020B0604020202020204" pitchFamily="34" charset="0"/>
              </a:rPr>
              <a:t>SPECJALIZACJA</a:t>
            </a:r>
          </a:p>
          <a:p>
            <a:pPr>
              <a:buClr>
                <a:srgbClr val="C00000"/>
              </a:buClr>
            </a:pPr>
            <a:r>
              <a:rPr lang="pl-PL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Titillium" pitchFamily="50" charset="-18"/>
                <a:cs typeface="Helvetica" panose="020B0604020202020204" pitchFamily="34" charset="0"/>
              </a:rPr>
              <a:t>produkcja elementów z EPP</a:t>
            </a:r>
          </a:p>
        </p:txBody>
      </p:sp>
      <p:sp>
        <p:nvSpPr>
          <p:cNvPr id="38" name="Prostokąt 37"/>
          <p:cNvSpPr/>
          <p:nvPr/>
        </p:nvSpPr>
        <p:spPr>
          <a:xfrm>
            <a:off x="1800771" y="6506776"/>
            <a:ext cx="579613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C00000"/>
              </a:buClr>
            </a:pPr>
            <a:r>
              <a:rPr lang="pl-PL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Titillium" pitchFamily="50" charset="-18"/>
                <a:cs typeface="Helvetica" panose="020B0604020202020204" pitchFamily="34" charset="0"/>
              </a:rPr>
              <a:t>EKPOZYCJA RYNKOWA</a:t>
            </a:r>
          </a:p>
          <a:p>
            <a:pPr>
              <a:buClr>
                <a:srgbClr val="C00000"/>
              </a:buClr>
            </a:pPr>
            <a:r>
              <a:rPr lang="pl-PL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Titillium" pitchFamily="50" charset="-18"/>
                <a:cs typeface="Helvetica" panose="020B0604020202020204" pitchFamily="34" charset="0"/>
              </a:rPr>
              <a:t>ponad 90% eksport na rynki europejskie</a:t>
            </a:r>
          </a:p>
        </p:txBody>
      </p:sp>
    </p:spTree>
    <p:extLst>
      <p:ext uri="{BB962C8B-B14F-4D97-AF65-F5344CB8AC3E}">
        <p14:creationId xmlns:p14="http://schemas.microsoft.com/office/powerpoint/2010/main" val="6053522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rafik 27" descr="Powerp_Darstellung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55426">
            <a:off x="3156024" y="1613118"/>
            <a:ext cx="12093985" cy="663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Prostokąt 33"/>
          <p:cNvSpPr/>
          <p:nvPr/>
        </p:nvSpPr>
        <p:spPr>
          <a:xfrm>
            <a:off x="13939779" y="6151612"/>
            <a:ext cx="108013" cy="2663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3" tIns="45717" rIns="91433" bIns="45717" rtlCol="0" anchor="ctr"/>
          <a:lstStyle/>
          <a:p>
            <a:pPr algn="ctr"/>
            <a:endParaRPr lang="pl-PL" dirty="0">
              <a:latin typeface="Titillium" pitchFamily="50" charset="-18"/>
            </a:endParaRPr>
          </a:p>
        </p:txBody>
      </p:sp>
      <p:sp>
        <p:nvSpPr>
          <p:cNvPr id="37" name="Text Box 14"/>
          <p:cNvSpPr txBox="1">
            <a:spLocks noChangeArrowheads="1"/>
          </p:cNvSpPr>
          <p:nvPr/>
        </p:nvSpPr>
        <p:spPr bwMode="auto">
          <a:xfrm>
            <a:off x="8398635" y="1658268"/>
            <a:ext cx="1436687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tabLst>
                <a:tab pos="182563" algn="l"/>
              </a:tabLst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tabLst>
                <a:tab pos="182563" algn="l"/>
              </a:tabLs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tabLst>
                <a:tab pos="182563" algn="l"/>
              </a:tabLst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tabLst>
                <a:tab pos="1825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Clr>
                <a:srgbClr val="000099"/>
              </a:buClr>
              <a:buFontTx/>
              <a:buNone/>
            </a:pPr>
            <a:r>
              <a:rPr lang="pl-PL" altLang="de-DE" sz="1400" dirty="0">
                <a:latin typeface="Titillium" pitchFamily="50" charset="-18"/>
                <a:ea typeface="ＭＳ Ｐゴシック" pitchFamily="34" charset="-128"/>
              </a:rPr>
              <a:t>b</a:t>
            </a:r>
            <a:r>
              <a:rPr lang="de-DE" altLang="de-DE" sz="1400" dirty="0">
                <a:latin typeface="Titillium" pitchFamily="50" charset="-18"/>
                <a:ea typeface="ＭＳ Ｐゴシック" pitchFamily="34" charset="-128"/>
              </a:rPr>
              <a:t>odywork</a:t>
            </a:r>
          </a:p>
        </p:txBody>
      </p:sp>
      <p:cxnSp>
        <p:nvCxnSpPr>
          <p:cNvPr id="38" name="Gewinkelte Verbindung 37"/>
          <p:cNvCxnSpPr/>
          <p:nvPr/>
        </p:nvCxnSpPr>
        <p:spPr>
          <a:xfrm rot="5400000">
            <a:off x="8219247" y="2378993"/>
            <a:ext cx="944563" cy="407987"/>
          </a:xfrm>
          <a:prstGeom prst="bentConnector3">
            <a:avLst>
              <a:gd name="adj1" fmla="val 50000"/>
            </a:avLst>
          </a:prstGeom>
          <a:ln>
            <a:solidFill>
              <a:srgbClr val="0023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 Box 14"/>
          <p:cNvSpPr txBox="1">
            <a:spLocks noChangeArrowheads="1"/>
          </p:cNvSpPr>
          <p:nvPr/>
        </p:nvSpPr>
        <p:spPr bwMode="auto">
          <a:xfrm>
            <a:off x="10122634" y="1115988"/>
            <a:ext cx="1512888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tabLst>
                <a:tab pos="182563" algn="l"/>
              </a:tabLst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tabLst>
                <a:tab pos="182563" algn="l"/>
              </a:tabLs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tabLst>
                <a:tab pos="182563" algn="l"/>
              </a:tabLst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tabLst>
                <a:tab pos="1825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Clr>
                <a:srgbClr val="000099"/>
              </a:buClr>
              <a:buFontTx/>
              <a:buNone/>
            </a:pPr>
            <a:r>
              <a:rPr lang="pl-PL" altLang="de-DE" sz="1400" dirty="0">
                <a:latin typeface="Titillium" pitchFamily="50" charset="-18"/>
                <a:ea typeface="ＭＳ Ｐゴシック" pitchFamily="34" charset="-128"/>
              </a:rPr>
              <a:t>d</a:t>
            </a:r>
            <a:r>
              <a:rPr lang="en-US" altLang="de-DE" sz="1400" dirty="0">
                <a:latin typeface="Titillium" pitchFamily="50" charset="-18"/>
                <a:ea typeface="ＭＳ Ｐゴシック" pitchFamily="34" charset="-128"/>
              </a:rPr>
              <a:t>oor crashpad</a:t>
            </a:r>
          </a:p>
        </p:txBody>
      </p:sp>
      <p:cxnSp>
        <p:nvCxnSpPr>
          <p:cNvPr id="40" name="Gewinkelte Verbindung 50"/>
          <p:cNvCxnSpPr/>
          <p:nvPr/>
        </p:nvCxnSpPr>
        <p:spPr>
          <a:xfrm rot="5400000">
            <a:off x="9950390" y="1658119"/>
            <a:ext cx="944563" cy="409575"/>
          </a:xfrm>
          <a:prstGeom prst="bentConnector3">
            <a:avLst>
              <a:gd name="adj1" fmla="val 50000"/>
            </a:avLst>
          </a:prstGeom>
          <a:ln>
            <a:solidFill>
              <a:srgbClr val="0023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hteck 2"/>
          <p:cNvSpPr>
            <a:spLocks noChangeArrowheads="1"/>
          </p:cNvSpPr>
          <p:nvPr/>
        </p:nvSpPr>
        <p:spPr bwMode="auto">
          <a:xfrm>
            <a:off x="12319288" y="1660178"/>
            <a:ext cx="25812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de-DE" sz="1400" dirty="0">
                <a:latin typeface="Titillium" pitchFamily="50" charset="-18"/>
              </a:rPr>
              <a:t>h</a:t>
            </a:r>
            <a:r>
              <a:rPr lang="en-US" altLang="de-DE" sz="1400" dirty="0">
                <a:latin typeface="Titillium" pitchFamily="50" charset="-18"/>
              </a:rPr>
              <a:t>eadrest with foamed metal brackets</a:t>
            </a:r>
          </a:p>
        </p:txBody>
      </p:sp>
      <p:cxnSp>
        <p:nvCxnSpPr>
          <p:cNvPr id="42" name="Form 25"/>
          <p:cNvCxnSpPr>
            <a:stCxn id="41" idx="2"/>
          </p:cNvCxnSpPr>
          <p:nvPr/>
        </p:nvCxnSpPr>
        <p:spPr>
          <a:xfrm rot="5400000">
            <a:off x="12439144" y="1524447"/>
            <a:ext cx="511175" cy="1830387"/>
          </a:xfrm>
          <a:prstGeom prst="bentConnector2">
            <a:avLst/>
          </a:prstGeom>
          <a:ln>
            <a:solidFill>
              <a:srgbClr val="0023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hteck 3"/>
          <p:cNvSpPr>
            <a:spLocks noChangeArrowheads="1"/>
          </p:cNvSpPr>
          <p:nvPr/>
        </p:nvSpPr>
        <p:spPr bwMode="auto">
          <a:xfrm>
            <a:off x="15617169" y="3201814"/>
            <a:ext cx="224138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de-DE" sz="1400" dirty="0">
                <a:latin typeface="Titillium" pitchFamily="50" charset="-18"/>
              </a:rPr>
              <a:t>b</a:t>
            </a:r>
            <a:r>
              <a:rPr lang="de-DE" altLang="de-DE" sz="1400" dirty="0">
                <a:latin typeface="Titillium" pitchFamily="50" charset="-18"/>
              </a:rPr>
              <a:t>attery crashpad</a:t>
            </a:r>
            <a:r>
              <a:rPr lang="pl-PL" altLang="de-DE" sz="1400" dirty="0">
                <a:latin typeface="Titillium" pitchFamily="50" charset="-18"/>
              </a:rPr>
              <a:t>  </a:t>
            </a:r>
            <a:r>
              <a:rPr lang="de-DE" altLang="de-DE" sz="1400" dirty="0">
                <a:latin typeface="Titillium" pitchFamily="50" charset="-18"/>
              </a:rPr>
              <a:t>with inmoulded sheedmetall</a:t>
            </a:r>
          </a:p>
        </p:txBody>
      </p:sp>
      <p:cxnSp>
        <p:nvCxnSpPr>
          <p:cNvPr id="44" name="Form 27"/>
          <p:cNvCxnSpPr/>
          <p:nvPr/>
        </p:nvCxnSpPr>
        <p:spPr>
          <a:xfrm rot="10800000" flipV="1">
            <a:off x="13435722" y="3724102"/>
            <a:ext cx="2249563" cy="195262"/>
          </a:xfrm>
          <a:prstGeom prst="bentConnector3">
            <a:avLst>
              <a:gd name="adj1" fmla="val 50000"/>
            </a:avLst>
          </a:prstGeom>
          <a:ln>
            <a:solidFill>
              <a:srgbClr val="0023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hteck 3"/>
          <p:cNvSpPr>
            <a:spLocks noChangeArrowheads="1"/>
          </p:cNvSpPr>
          <p:nvPr/>
        </p:nvSpPr>
        <p:spPr bwMode="auto">
          <a:xfrm>
            <a:off x="11155155" y="6824910"/>
            <a:ext cx="35290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de-DE" sz="1400" dirty="0">
                <a:latin typeface="Titillium" pitchFamily="50" charset="-18"/>
              </a:rPr>
              <a:t>f</a:t>
            </a:r>
            <a:r>
              <a:rPr lang="de-DE" altLang="de-DE" sz="1400" dirty="0">
                <a:latin typeface="Titillium" pitchFamily="50" charset="-18"/>
              </a:rPr>
              <a:t>loor liner</a:t>
            </a:r>
          </a:p>
        </p:txBody>
      </p:sp>
      <p:cxnSp>
        <p:nvCxnSpPr>
          <p:cNvPr id="46" name="Form 18"/>
          <p:cNvCxnSpPr>
            <a:stCxn id="45" idx="1"/>
          </p:cNvCxnSpPr>
          <p:nvPr/>
        </p:nvCxnSpPr>
        <p:spPr>
          <a:xfrm rot="10800000">
            <a:off x="10915442" y="5575548"/>
            <a:ext cx="239713" cy="1403350"/>
          </a:xfrm>
          <a:prstGeom prst="bentConnector2">
            <a:avLst/>
          </a:prstGeom>
          <a:ln>
            <a:solidFill>
              <a:srgbClr val="0023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hteck 3"/>
          <p:cNvSpPr>
            <a:spLocks noChangeArrowheads="1"/>
          </p:cNvSpPr>
          <p:nvPr/>
        </p:nvSpPr>
        <p:spPr bwMode="auto">
          <a:xfrm>
            <a:off x="9681658" y="7263308"/>
            <a:ext cx="35290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de-DE" sz="1400" dirty="0">
                <a:latin typeface="Titillium" pitchFamily="50" charset="-18"/>
              </a:rPr>
              <a:t>c</a:t>
            </a:r>
            <a:r>
              <a:rPr lang="en-US" altLang="de-DE" sz="1400" dirty="0">
                <a:latin typeface="Titillium" pitchFamily="50" charset="-18"/>
              </a:rPr>
              <a:t>rash pad liner vehicle floor</a:t>
            </a:r>
          </a:p>
        </p:txBody>
      </p:sp>
      <p:cxnSp>
        <p:nvCxnSpPr>
          <p:cNvPr id="48" name="Form 18"/>
          <p:cNvCxnSpPr/>
          <p:nvPr/>
        </p:nvCxnSpPr>
        <p:spPr>
          <a:xfrm rot="10800000">
            <a:off x="9475283" y="6007596"/>
            <a:ext cx="239713" cy="1403350"/>
          </a:xfrm>
          <a:prstGeom prst="bentConnector2">
            <a:avLst/>
          </a:prstGeom>
          <a:ln>
            <a:solidFill>
              <a:srgbClr val="0023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Form 18"/>
          <p:cNvCxnSpPr/>
          <p:nvPr/>
        </p:nvCxnSpPr>
        <p:spPr>
          <a:xfrm rot="16200000" flipV="1">
            <a:off x="5243900" y="6457584"/>
            <a:ext cx="2846090" cy="217921"/>
          </a:xfrm>
          <a:prstGeom prst="bentConnector3">
            <a:avLst>
              <a:gd name="adj1" fmla="val 50000"/>
            </a:avLst>
          </a:prstGeom>
          <a:ln>
            <a:solidFill>
              <a:srgbClr val="0023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echteck 3"/>
          <p:cNvSpPr>
            <a:spLocks noChangeArrowheads="1"/>
          </p:cNvSpPr>
          <p:nvPr/>
        </p:nvSpPr>
        <p:spPr bwMode="auto">
          <a:xfrm>
            <a:off x="6162914" y="8017876"/>
            <a:ext cx="352901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de-DE" sz="1400" dirty="0">
                <a:latin typeface="Titillium" pitchFamily="50" charset="-18"/>
              </a:rPr>
              <a:t>a</a:t>
            </a:r>
            <a:r>
              <a:rPr lang="de-DE" altLang="de-DE" sz="1400" dirty="0">
                <a:latin typeface="Titillium" pitchFamily="50" charset="-18"/>
              </a:rPr>
              <a:t>ccess cover battery bracket</a:t>
            </a:r>
          </a:p>
        </p:txBody>
      </p:sp>
      <p:sp>
        <p:nvSpPr>
          <p:cNvPr id="51" name="Rechteck 3"/>
          <p:cNvSpPr>
            <a:spLocks noChangeArrowheads="1"/>
          </p:cNvSpPr>
          <p:nvPr/>
        </p:nvSpPr>
        <p:spPr bwMode="auto">
          <a:xfrm>
            <a:off x="8035121" y="7644035"/>
            <a:ext cx="259233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de-DE" sz="1400" dirty="0">
                <a:latin typeface="Titillium" pitchFamily="50" charset="-18"/>
              </a:rPr>
              <a:t>c</a:t>
            </a:r>
            <a:r>
              <a:rPr lang="de-DE" altLang="de-DE" sz="1400" dirty="0">
                <a:latin typeface="Titillium" pitchFamily="50" charset="-18"/>
              </a:rPr>
              <a:t>rashpad steering column </a:t>
            </a:r>
          </a:p>
        </p:txBody>
      </p:sp>
      <p:cxnSp>
        <p:nvCxnSpPr>
          <p:cNvPr id="52" name="Form 18"/>
          <p:cNvCxnSpPr/>
          <p:nvPr/>
        </p:nvCxnSpPr>
        <p:spPr>
          <a:xfrm rot="16200000" flipV="1">
            <a:off x="7348408" y="6282632"/>
            <a:ext cx="2500535" cy="222272"/>
          </a:xfrm>
          <a:prstGeom prst="bentConnector3">
            <a:avLst>
              <a:gd name="adj1" fmla="val 50000"/>
            </a:avLst>
          </a:prstGeom>
          <a:ln>
            <a:solidFill>
              <a:srgbClr val="0023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Rechteck 1"/>
          <p:cNvSpPr>
            <a:spLocks noChangeArrowheads="1"/>
          </p:cNvSpPr>
          <p:nvPr/>
        </p:nvSpPr>
        <p:spPr bwMode="auto">
          <a:xfrm>
            <a:off x="3130045" y="7306022"/>
            <a:ext cx="1337226" cy="286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Clr>
                <a:srgbClr val="000099"/>
              </a:buClr>
              <a:buFontTx/>
              <a:buNone/>
            </a:pPr>
            <a:r>
              <a:rPr lang="pl-PL" altLang="de-DE" sz="1400" dirty="0">
                <a:latin typeface="Titillium" pitchFamily="50" charset="-18"/>
                <a:ea typeface="ＭＳ Ｐゴシック" pitchFamily="34" charset="-128"/>
              </a:rPr>
              <a:t>s</a:t>
            </a:r>
            <a:r>
              <a:rPr lang="de-DE" altLang="de-DE" sz="1400" dirty="0">
                <a:latin typeface="Titillium" pitchFamily="50" charset="-18"/>
                <a:ea typeface="ＭＳ Ｐゴシック" pitchFamily="34" charset="-128"/>
              </a:rPr>
              <a:t>hock absorber</a:t>
            </a:r>
          </a:p>
        </p:txBody>
      </p:sp>
      <p:cxnSp>
        <p:nvCxnSpPr>
          <p:cNvPr id="54" name="Gewinkelte Verbindung 35"/>
          <p:cNvCxnSpPr>
            <a:stCxn id="53" idx="0"/>
          </p:cNvCxnSpPr>
          <p:nvPr/>
        </p:nvCxnSpPr>
        <p:spPr>
          <a:xfrm rot="5400000" flipH="1" flipV="1">
            <a:off x="3865196" y="6304450"/>
            <a:ext cx="935035" cy="1068111"/>
          </a:xfrm>
          <a:prstGeom prst="bentConnector2">
            <a:avLst/>
          </a:prstGeom>
          <a:ln>
            <a:solidFill>
              <a:srgbClr val="0023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Form 27"/>
          <p:cNvCxnSpPr/>
          <p:nvPr/>
        </p:nvCxnSpPr>
        <p:spPr>
          <a:xfrm flipV="1">
            <a:off x="3062799" y="4495428"/>
            <a:ext cx="3388147" cy="384176"/>
          </a:xfrm>
          <a:prstGeom prst="bentConnector3">
            <a:avLst>
              <a:gd name="adj1" fmla="val 50000"/>
            </a:avLst>
          </a:prstGeom>
          <a:ln>
            <a:solidFill>
              <a:srgbClr val="0023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Rechteck 9"/>
          <p:cNvSpPr>
            <a:spLocks noChangeArrowheads="1"/>
          </p:cNvSpPr>
          <p:nvPr/>
        </p:nvSpPr>
        <p:spPr bwMode="auto">
          <a:xfrm>
            <a:off x="2207136" y="4495428"/>
            <a:ext cx="1295401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de-DE" sz="1400" dirty="0">
                <a:latin typeface="Titillium" pitchFamily="50" charset="-18"/>
              </a:rPr>
              <a:t>o</a:t>
            </a:r>
            <a:r>
              <a:rPr lang="de-DE" altLang="de-DE" sz="1400" dirty="0">
                <a:latin typeface="Titillium" pitchFamily="50" charset="-18"/>
              </a:rPr>
              <a:t>il cycle system </a:t>
            </a:r>
          </a:p>
        </p:txBody>
      </p:sp>
      <p:sp>
        <p:nvSpPr>
          <p:cNvPr id="57" name="Rechteck 9"/>
          <p:cNvSpPr>
            <a:spLocks noChangeArrowheads="1"/>
          </p:cNvSpPr>
          <p:nvPr/>
        </p:nvSpPr>
        <p:spPr bwMode="auto">
          <a:xfrm>
            <a:off x="2418498" y="2649811"/>
            <a:ext cx="87466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de-DE" sz="1400" dirty="0">
                <a:latin typeface="Titillium" pitchFamily="50" charset="-18"/>
              </a:rPr>
              <a:t>f</a:t>
            </a:r>
            <a:r>
              <a:rPr lang="de-DE" altLang="de-DE" sz="1400" dirty="0">
                <a:latin typeface="Titillium" pitchFamily="50" charset="-18"/>
              </a:rPr>
              <a:t>ootrests</a:t>
            </a:r>
          </a:p>
        </p:txBody>
      </p:sp>
      <p:cxnSp>
        <p:nvCxnSpPr>
          <p:cNvPr id="58" name="Form 27"/>
          <p:cNvCxnSpPr>
            <a:stCxn id="57" idx="2"/>
          </p:cNvCxnSpPr>
          <p:nvPr/>
        </p:nvCxnSpPr>
        <p:spPr>
          <a:xfrm rot="16200000" flipH="1">
            <a:off x="4421564" y="1391853"/>
            <a:ext cx="817760" cy="3949229"/>
          </a:xfrm>
          <a:prstGeom prst="bentConnector2">
            <a:avLst/>
          </a:prstGeom>
          <a:ln>
            <a:solidFill>
              <a:srgbClr val="0023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Prostokąt 27"/>
          <p:cNvSpPr/>
          <p:nvPr/>
        </p:nvSpPr>
        <p:spPr>
          <a:xfrm>
            <a:off x="576635" y="534988"/>
            <a:ext cx="6552728" cy="1492710"/>
          </a:xfrm>
          <a:prstGeom prst="rect">
            <a:avLst/>
          </a:prstGeom>
          <a:ln>
            <a:noFill/>
          </a:ln>
        </p:spPr>
        <p:txBody>
          <a:bodyPr wrap="square" lIns="91433" tIns="45717" rIns="91433" bIns="45717">
            <a:spAutoFit/>
          </a:bodyPr>
          <a:lstStyle/>
          <a:p>
            <a:r>
              <a:rPr lang="pl-PL" sz="3900" spc="150" dirty="0">
                <a:solidFill>
                  <a:schemeClr val="tx1">
                    <a:lumMod val="50000"/>
                    <a:lumOff val="50000"/>
                  </a:schemeClr>
                </a:solidFill>
                <a:latin typeface="Titillium" pitchFamily="50" charset="-18"/>
                <a:cs typeface="Helvetica" panose="020B0604020202020204" pitchFamily="34" charset="0"/>
              </a:rPr>
              <a:t>Grupa IZOBLOK</a:t>
            </a:r>
          </a:p>
          <a:p>
            <a:r>
              <a:rPr lang="pl-PL" sz="5200" spc="150" dirty="0">
                <a:solidFill>
                  <a:schemeClr val="tx1">
                    <a:lumMod val="50000"/>
                    <a:lumOff val="50000"/>
                  </a:schemeClr>
                </a:solidFill>
                <a:latin typeface="Titillium" pitchFamily="50" charset="-18"/>
                <a:cs typeface="Helvetica" panose="020B0604020202020204" pitchFamily="34" charset="0"/>
              </a:rPr>
              <a:t>Kluczowe informacje</a:t>
            </a:r>
          </a:p>
        </p:txBody>
      </p:sp>
    </p:spTree>
    <p:extLst>
      <p:ext uri="{BB962C8B-B14F-4D97-AF65-F5344CB8AC3E}">
        <p14:creationId xmlns:p14="http://schemas.microsoft.com/office/powerpoint/2010/main" val="24620761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rafik 28" descr="Powerp_Darstellung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54680">
            <a:off x="3126888" y="1606328"/>
            <a:ext cx="12080525" cy="6628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Prostokąt 27"/>
          <p:cNvSpPr/>
          <p:nvPr/>
        </p:nvSpPr>
        <p:spPr>
          <a:xfrm>
            <a:off x="13906143" y="6137970"/>
            <a:ext cx="108013" cy="2663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3" tIns="45717" rIns="91433" bIns="45717" rtlCol="0" anchor="ctr"/>
          <a:lstStyle/>
          <a:p>
            <a:pPr algn="ctr"/>
            <a:endParaRPr lang="pl-PL" dirty="0"/>
          </a:p>
        </p:txBody>
      </p:sp>
      <p:sp>
        <p:nvSpPr>
          <p:cNvPr id="31" name="Rechteck 6"/>
          <p:cNvSpPr>
            <a:spLocks noChangeArrowheads="1"/>
          </p:cNvSpPr>
          <p:nvPr/>
        </p:nvSpPr>
        <p:spPr bwMode="auto">
          <a:xfrm>
            <a:off x="5232452" y="2358381"/>
            <a:ext cx="126329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de-DE" sz="1400" dirty="0">
                <a:latin typeface="Titillium" pitchFamily="50" charset="-18"/>
              </a:rPr>
              <a:t>f</a:t>
            </a:r>
            <a:r>
              <a:rPr lang="de-DE" altLang="de-DE" sz="1400" dirty="0">
                <a:latin typeface="Titillium" pitchFamily="50" charset="-18"/>
              </a:rPr>
              <a:t>ender closure</a:t>
            </a:r>
          </a:p>
        </p:txBody>
      </p:sp>
      <p:cxnSp>
        <p:nvCxnSpPr>
          <p:cNvPr id="32" name="Form 24"/>
          <p:cNvCxnSpPr/>
          <p:nvPr/>
        </p:nvCxnSpPr>
        <p:spPr>
          <a:xfrm>
            <a:off x="6535103" y="2636084"/>
            <a:ext cx="655816" cy="261526"/>
          </a:xfrm>
          <a:prstGeom prst="bentConnector3">
            <a:avLst>
              <a:gd name="adj1" fmla="val 50000"/>
            </a:avLst>
          </a:prstGeom>
          <a:ln>
            <a:solidFill>
              <a:srgbClr val="0023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hteck 6"/>
          <p:cNvSpPr>
            <a:spLocks noChangeArrowheads="1"/>
          </p:cNvSpPr>
          <p:nvPr/>
        </p:nvSpPr>
        <p:spPr bwMode="auto">
          <a:xfrm>
            <a:off x="7328633" y="1180258"/>
            <a:ext cx="90922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de-DE" sz="1400" dirty="0">
                <a:latin typeface="Titillium" pitchFamily="50" charset="-18"/>
              </a:rPr>
              <a:t>f</a:t>
            </a:r>
            <a:r>
              <a:rPr lang="de-DE" altLang="de-DE" sz="1400" dirty="0">
                <a:latin typeface="Titillium" pitchFamily="50" charset="-18"/>
              </a:rPr>
              <a:t>loor liner</a:t>
            </a:r>
          </a:p>
        </p:txBody>
      </p:sp>
      <p:cxnSp>
        <p:nvCxnSpPr>
          <p:cNvPr id="35" name="Form 24"/>
          <p:cNvCxnSpPr/>
          <p:nvPr/>
        </p:nvCxnSpPr>
        <p:spPr>
          <a:xfrm rot="16200000" flipH="1">
            <a:off x="7084641" y="2268799"/>
            <a:ext cx="2251250" cy="734568"/>
          </a:xfrm>
          <a:prstGeom prst="bentConnector3">
            <a:avLst>
              <a:gd name="adj1" fmla="val 50000"/>
            </a:avLst>
          </a:prstGeom>
          <a:ln>
            <a:solidFill>
              <a:srgbClr val="0023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hteck 5"/>
          <p:cNvSpPr>
            <a:spLocks noChangeArrowheads="1"/>
          </p:cNvSpPr>
          <p:nvPr/>
        </p:nvSpPr>
        <p:spPr bwMode="auto">
          <a:xfrm>
            <a:off x="10233734" y="1025402"/>
            <a:ext cx="132921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de-DE" sz="1400" dirty="0">
                <a:latin typeface="Titillium" pitchFamily="50" charset="-18"/>
              </a:rPr>
              <a:t>t</a:t>
            </a:r>
            <a:r>
              <a:rPr lang="de-DE" altLang="de-DE" sz="1400" dirty="0">
                <a:latin typeface="Titillium" pitchFamily="50" charset="-18"/>
              </a:rPr>
              <a:t>ank insulation</a:t>
            </a:r>
          </a:p>
        </p:txBody>
      </p:sp>
      <p:cxnSp>
        <p:nvCxnSpPr>
          <p:cNvPr id="60" name="Gewinkelte Verbindung 48"/>
          <p:cNvCxnSpPr/>
          <p:nvPr/>
        </p:nvCxnSpPr>
        <p:spPr>
          <a:xfrm rot="16200000" flipH="1">
            <a:off x="10244469" y="2059057"/>
            <a:ext cx="1689298" cy="381558"/>
          </a:xfrm>
          <a:prstGeom prst="bentConnector3">
            <a:avLst>
              <a:gd name="adj1" fmla="val 50000"/>
            </a:avLst>
          </a:prstGeom>
          <a:ln>
            <a:solidFill>
              <a:srgbClr val="0023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Rechteck 3"/>
          <p:cNvSpPr>
            <a:spLocks noChangeArrowheads="1"/>
          </p:cNvSpPr>
          <p:nvPr/>
        </p:nvSpPr>
        <p:spPr bwMode="auto">
          <a:xfrm>
            <a:off x="12029418" y="1313434"/>
            <a:ext cx="238078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de-DE" sz="1400" dirty="0">
                <a:latin typeface="Titillium" pitchFamily="50" charset="-18"/>
              </a:rPr>
              <a:t>s</a:t>
            </a:r>
            <a:r>
              <a:rPr lang="de-DE" altLang="de-DE" sz="1400" dirty="0">
                <a:latin typeface="Titillium" pitchFamily="50" charset="-18"/>
              </a:rPr>
              <a:t>upport for backseat housing</a:t>
            </a:r>
          </a:p>
        </p:txBody>
      </p:sp>
      <p:cxnSp>
        <p:nvCxnSpPr>
          <p:cNvPr id="62" name="Gewinkelte Verbindung 65"/>
          <p:cNvCxnSpPr/>
          <p:nvPr/>
        </p:nvCxnSpPr>
        <p:spPr>
          <a:xfrm rot="5400000">
            <a:off x="11331888" y="2218681"/>
            <a:ext cx="1366487" cy="279400"/>
          </a:xfrm>
          <a:prstGeom prst="bentConnector3">
            <a:avLst>
              <a:gd name="adj1" fmla="val 50000"/>
            </a:avLst>
          </a:prstGeom>
          <a:ln>
            <a:solidFill>
              <a:srgbClr val="0023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Rechteck 3"/>
          <p:cNvSpPr>
            <a:spLocks noChangeArrowheads="1"/>
          </p:cNvSpPr>
          <p:nvPr/>
        </p:nvSpPr>
        <p:spPr bwMode="auto">
          <a:xfrm>
            <a:off x="13062658" y="2159422"/>
            <a:ext cx="386782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de-DE" sz="1400" dirty="0">
                <a:latin typeface="Titillium" pitchFamily="50" charset="-18"/>
              </a:rPr>
              <a:t>m</a:t>
            </a:r>
            <a:r>
              <a:rPr lang="de-DE" altLang="de-DE" sz="1400" dirty="0">
                <a:latin typeface="Titillium" pitchFamily="50" charset="-18"/>
              </a:rPr>
              <a:t>ounting support for electrical control units</a:t>
            </a:r>
          </a:p>
        </p:txBody>
      </p:sp>
      <p:cxnSp>
        <p:nvCxnSpPr>
          <p:cNvPr id="64" name="Gewinkelte Verbindung 68"/>
          <p:cNvCxnSpPr>
            <a:stCxn id="63" idx="1"/>
          </p:cNvCxnSpPr>
          <p:nvPr/>
        </p:nvCxnSpPr>
        <p:spPr>
          <a:xfrm rot="10800000" flipV="1">
            <a:off x="12724522" y="2313310"/>
            <a:ext cx="338136" cy="565249"/>
          </a:xfrm>
          <a:prstGeom prst="bentConnector2">
            <a:avLst/>
          </a:prstGeom>
          <a:ln>
            <a:solidFill>
              <a:srgbClr val="0023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Rechteck 3"/>
          <p:cNvSpPr>
            <a:spLocks noChangeArrowheads="1"/>
          </p:cNvSpPr>
          <p:nvPr/>
        </p:nvSpPr>
        <p:spPr bwMode="auto">
          <a:xfrm>
            <a:off x="14834234" y="3128988"/>
            <a:ext cx="74674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de-DE" sz="1400" dirty="0">
                <a:latin typeface="Titillium" pitchFamily="50" charset="-18"/>
              </a:rPr>
              <a:t>t</a:t>
            </a:r>
            <a:r>
              <a:rPr lang="de-DE" altLang="de-DE" sz="1400" dirty="0">
                <a:latin typeface="Titillium" pitchFamily="50" charset="-18"/>
              </a:rPr>
              <a:t>oolbox</a:t>
            </a:r>
          </a:p>
        </p:txBody>
      </p:sp>
      <p:cxnSp>
        <p:nvCxnSpPr>
          <p:cNvPr id="66" name="Gewinkelte Verbindung 49"/>
          <p:cNvCxnSpPr/>
          <p:nvPr/>
        </p:nvCxnSpPr>
        <p:spPr>
          <a:xfrm rot="10800000" flipV="1">
            <a:off x="13910309" y="3284563"/>
            <a:ext cx="850900" cy="765175"/>
          </a:xfrm>
          <a:prstGeom prst="bentConnector3">
            <a:avLst>
              <a:gd name="adj1" fmla="val 50000"/>
            </a:avLst>
          </a:prstGeom>
          <a:ln>
            <a:solidFill>
              <a:srgbClr val="0023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Rechteck 2"/>
          <p:cNvSpPr>
            <a:spLocks noChangeArrowheads="1"/>
          </p:cNvSpPr>
          <p:nvPr/>
        </p:nvSpPr>
        <p:spPr bwMode="auto">
          <a:xfrm>
            <a:off x="15661407" y="3833714"/>
            <a:ext cx="226915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de-DE" sz="1400" dirty="0">
                <a:latin typeface="Arial" charset="0"/>
              </a:rPr>
              <a:t>i</a:t>
            </a:r>
            <a:r>
              <a:rPr lang="de-DE" altLang="de-DE" sz="1400" dirty="0">
                <a:latin typeface="Arial" charset="0"/>
              </a:rPr>
              <a:t>nsulation SoftClose motor</a:t>
            </a:r>
          </a:p>
        </p:txBody>
      </p:sp>
      <p:cxnSp>
        <p:nvCxnSpPr>
          <p:cNvPr id="68" name="Form 22"/>
          <p:cNvCxnSpPr/>
          <p:nvPr/>
        </p:nvCxnSpPr>
        <p:spPr>
          <a:xfrm rot="10800000" flipV="1">
            <a:off x="14834234" y="4265758"/>
            <a:ext cx="1520180" cy="504057"/>
          </a:xfrm>
          <a:prstGeom prst="bentConnector3">
            <a:avLst>
              <a:gd name="adj1" fmla="val 50000"/>
            </a:avLst>
          </a:prstGeom>
          <a:ln>
            <a:solidFill>
              <a:srgbClr val="0023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Rechteck 4"/>
          <p:cNvSpPr>
            <a:spLocks noChangeArrowheads="1"/>
          </p:cNvSpPr>
          <p:nvPr/>
        </p:nvSpPr>
        <p:spPr bwMode="auto">
          <a:xfrm>
            <a:off x="14570064" y="6332230"/>
            <a:ext cx="17843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de-DE" sz="1400" dirty="0">
                <a:latin typeface="Titillium" pitchFamily="50" charset="-18"/>
              </a:rPr>
              <a:t>c</a:t>
            </a:r>
            <a:r>
              <a:rPr lang="de-DE" altLang="de-DE" sz="1400" dirty="0">
                <a:latin typeface="Titillium" pitchFamily="50" charset="-18"/>
              </a:rPr>
              <a:t>arrier first aid box</a:t>
            </a:r>
          </a:p>
        </p:txBody>
      </p:sp>
      <p:cxnSp>
        <p:nvCxnSpPr>
          <p:cNvPr id="70" name="Gewinkelte Verbindung 70"/>
          <p:cNvCxnSpPr/>
          <p:nvPr/>
        </p:nvCxnSpPr>
        <p:spPr>
          <a:xfrm rot="16200000" flipV="1">
            <a:off x="13936250" y="5580418"/>
            <a:ext cx="997258" cy="384174"/>
          </a:xfrm>
          <a:prstGeom prst="bentConnector3">
            <a:avLst>
              <a:gd name="adj1" fmla="val 50000"/>
            </a:avLst>
          </a:prstGeom>
          <a:ln>
            <a:solidFill>
              <a:srgbClr val="0023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Rechteck 4"/>
          <p:cNvSpPr>
            <a:spLocks noChangeArrowheads="1"/>
          </p:cNvSpPr>
          <p:nvPr/>
        </p:nvSpPr>
        <p:spPr bwMode="auto">
          <a:xfrm>
            <a:off x="12523752" y="6910115"/>
            <a:ext cx="97013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de-DE" sz="1400" dirty="0">
                <a:latin typeface="Titilium"/>
              </a:rPr>
              <a:t>t</a:t>
            </a:r>
            <a:r>
              <a:rPr lang="de-DE" altLang="de-DE" sz="1400" dirty="0">
                <a:latin typeface="Titilium"/>
              </a:rPr>
              <a:t>runk liner</a:t>
            </a:r>
          </a:p>
        </p:txBody>
      </p:sp>
      <p:cxnSp>
        <p:nvCxnSpPr>
          <p:cNvPr id="72" name="Gewinkelte Verbindung 50"/>
          <p:cNvCxnSpPr/>
          <p:nvPr/>
        </p:nvCxnSpPr>
        <p:spPr>
          <a:xfrm rot="5400000" flipH="1" flipV="1">
            <a:off x="11855625" y="5701495"/>
            <a:ext cx="1987872" cy="426193"/>
          </a:xfrm>
          <a:prstGeom prst="bentConnector3">
            <a:avLst>
              <a:gd name="adj1" fmla="val 50000"/>
            </a:avLst>
          </a:prstGeom>
          <a:ln>
            <a:solidFill>
              <a:srgbClr val="0023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Rechteck 2"/>
          <p:cNvSpPr>
            <a:spLocks noChangeArrowheads="1"/>
          </p:cNvSpPr>
          <p:nvPr/>
        </p:nvSpPr>
        <p:spPr bwMode="auto">
          <a:xfrm>
            <a:off x="9974327" y="7380215"/>
            <a:ext cx="92044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de-DE" sz="1400" dirty="0">
                <a:latin typeface="Titilium"/>
              </a:rPr>
              <a:t>fl</a:t>
            </a:r>
            <a:r>
              <a:rPr lang="de-DE" altLang="de-DE" sz="1400" dirty="0">
                <a:latin typeface="Titilium"/>
              </a:rPr>
              <a:t>oor liner</a:t>
            </a:r>
          </a:p>
        </p:txBody>
      </p:sp>
      <p:cxnSp>
        <p:nvCxnSpPr>
          <p:cNvPr id="74" name="Form 22"/>
          <p:cNvCxnSpPr>
            <a:stCxn id="73" idx="0"/>
          </p:cNvCxnSpPr>
          <p:nvPr/>
        </p:nvCxnSpPr>
        <p:spPr>
          <a:xfrm rot="16200000" flipV="1">
            <a:off x="9208969" y="6154634"/>
            <a:ext cx="1386260" cy="1064902"/>
          </a:xfrm>
          <a:prstGeom prst="bentConnector3">
            <a:avLst>
              <a:gd name="adj1" fmla="val 50000"/>
            </a:avLst>
          </a:prstGeom>
          <a:ln>
            <a:solidFill>
              <a:srgbClr val="0023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Rechteck 5"/>
          <p:cNvSpPr>
            <a:spLocks noChangeArrowheads="1"/>
          </p:cNvSpPr>
          <p:nvPr/>
        </p:nvSpPr>
        <p:spPr bwMode="auto">
          <a:xfrm>
            <a:off x="8577550" y="7486129"/>
            <a:ext cx="131799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de-DE" sz="1400" dirty="0">
                <a:latin typeface="Titilium"/>
              </a:rPr>
              <a:t>f</a:t>
            </a:r>
            <a:r>
              <a:rPr lang="de-DE" altLang="de-DE" sz="1400" dirty="0">
                <a:latin typeface="Titilium"/>
              </a:rPr>
              <a:t>ender closure</a:t>
            </a:r>
          </a:p>
        </p:txBody>
      </p:sp>
      <p:cxnSp>
        <p:nvCxnSpPr>
          <p:cNvPr id="76" name="Gewinkelte Verbindung 63"/>
          <p:cNvCxnSpPr/>
          <p:nvPr/>
        </p:nvCxnSpPr>
        <p:spPr>
          <a:xfrm rot="16200000" flipH="1">
            <a:off x="8544212" y="6941617"/>
            <a:ext cx="688975" cy="377825"/>
          </a:xfrm>
          <a:prstGeom prst="bentConnector3">
            <a:avLst>
              <a:gd name="adj1" fmla="val 50000"/>
            </a:avLst>
          </a:prstGeom>
          <a:ln>
            <a:solidFill>
              <a:srgbClr val="0023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Rechteck 5"/>
          <p:cNvSpPr>
            <a:spLocks noChangeArrowheads="1"/>
          </p:cNvSpPr>
          <p:nvPr/>
        </p:nvSpPr>
        <p:spPr bwMode="auto">
          <a:xfrm>
            <a:off x="5921613" y="8207970"/>
            <a:ext cx="164782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de-DE" sz="1400" dirty="0">
                <a:latin typeface="Titilium"/>
              </a:rPr>
              <a:t>a</a:t>
            </a:r>
            <a:r>
              <a:rPr lang="de-DE" altLang="de-DE" sz="1400" dirty="0">
                <a:latin typeface="Titilium"/>
              </a:rPr>
              <a:t>ccess </a:t>
            </a:r>
            <a:r>
              <a:rPr lang="pl-PL" altLang="de-DE" sz="1400" dirty="0">
                <a:latin typeface="Titilium"/>
              </a:rPr>
              <a:t>c</a:t>
            </a:r>
            <a:r>
              <a:rPr lang="de-DE" altLang="de-DE" sz="1400" dirty="0">
                <a:latin typeface="Titilium"/>
              </a:rPr>
              <a:t>over battery bracket</a:t>
            </a:r>
          </a:p>
        </p:txBody>
      </p:sp>
      <p:cxnSp>
        <p:nvCxnSpPr>
          <p:cNvPr id="78" name="Gewinkelte Verbindung 55"/>
          <p:cNvCxnSpPr/>
          <p:nvPr/>
        </p:nvCxnSpPr>
        <p:spPr>
          <a:xfrm rot="5400000">
            <a:off x="4961838" y="6330121"/>
            <a:ext cx="3067818" cy="573581"/>
          </a:xfrm>
          <a:prstGeom prst="bentConnector3">
            <a:avLst>
              <a:gd name="adj1" fmla="val 50000"/>
            </a:avLst>
          </a:prstGeom>
          <a:ln>
            <a:solidFill>
              <a:srgbClr val="0023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Form 27"/>
          <p:cNvCxnSpPr/>
          <p:nvPr/>
        </p:nvCxnSpPr>
        <p:spPr>
          <a:xfrm rot="5400000" flipH="1" flipV="1">
            <a:off x="3501008" y="4481760"/>
            <a:ext cx="2925654" cy="2997706"/>
          </a:xfrm>
          <a:prstGeom prst="bentConnector3">
            <a:avLst>
              <a:gd name="adj1" fmla="val 50000"/>
            </a:avLst>
          </a:prstGeom>
          <a:ln>
            <a:solidFill>
              <a:srgbClr val="0023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Rechteck 9"/>
          <p:cNvSpPr>
            <a:spLocks noChangeArrowheads="1"/>
          </p:cNvSpPr>
          <p:nvPr/>
        </p:nvSpPr>
        <p:spPr bwMode="auto">
          <a:xfrm>
            <a:off x="3392974" y="7486303"/>
            <a:ext cx="12604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de-DE" sz="1400" dirty="0">
                <a:latin typeface="Titilium"/>
              </a:rPr>
              <a:t>s</a:t>
            </a:r>
            <a:r>
              <a:rPr lang="de-DE" altLang="de-DE" sz="1400" dirty="0">
                <a:latin typeface="Titilium"/>
              </a:rPr>
              <a:t>ealing oil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400" dirty="0">
                <a:latin typeface="Titilium"/>
              </a:rPr>
              <a:t>cycle system </a:t>
            </a:r>
          </a:p>
        </p:txBody>
      </p:sp>
      <p:sp>
        <p:nvSpPr>
          <p:cNvPr id="81" name="Rechteck 6"/>
          <p:cNvSpPr>
            <a:spLocks noChangeArrowheads="1"/>
          </p:cNvSpPr>
          <p:nvPr/>
        </p:nvSpPr>
        <p:spPr bwMode="auto">
          <a:xfrm>
            <a:off x="2442681" y="2688556"/>
            <a:ext cx="87075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de-DE" sz="1400" dirty="0">
                <a:latin typeface="Titilium"/>
              </a:rPr>
              <a:t>f</a:t>
            </a:r>
            <a:r>
              <a:rPr lang="de-DE" altLang="de-DE" sz="1400" dirty="0">
                <a:latin typeface="Titilium"/>
              </a:rPr>
              <a:t>ootrests</a:t>
            </a:r>
          </a:p>
        </p:txBody>
      </p:sp>
      <p:cxnSp>
        <p:nvCxnSpPr>
          <p:cNvPr id="82" name="Form 24"/>
          <p:cNvCxnSpPr/>
          <p:nvPr/>
        </p:nvCxnSpPr>
        <p:spPr>
          <a:xfrm rot="16200000" flipH="1">
            <a:off x="4423710" y="1445286"/>
            <a:ext cx="695795" cy="3867468"/>
          </a:xfrm>
          <a:prstGeom prst="bentConnector2">
            <a:avLst/>
          </a:prstGeom>
          <a:ln>
            <a:solidFill>
              <a:srgbClr val="0023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Prostokąt 33"/>
          <p:cNvSpPr/>
          <p:nvPr/>
        </p:nvSpPr>
        <p:spPr>
          <a:xfrm>
            <a:off x="576635" y="534988"/>
            <a:ext cx="6552728" cy="1492710"/>
          </a:xfrm>
          <a:prstGeom prst="rect">
            <a:avLst/>
          </a:prstGeom>
          <a:ln>
            <a:noFill/>
          </a:ln>
        </p:spPr>
        <p:txBody>
          <a:bodyPr wrap="square" lIns="91433" tIns="45717" rIns="91433" bIns="45717">
            <a:spAutoFit/>
          </a:bodyPr>
          <a:lstStyle/>
          <a:p>
            <a:r>
              <a:rPr lang="pl-PL" sz="3900" spc="150" dirty="0">
                <a:solidFill>
                  <a:schemeClr val="tx1">
                    <a:lumMod val="50000"/>
                    <a:lumOff val="50000"/>
                  </a:schemeClr>
                </a:solidFill>
                <a:latin typeface="Titillium" pitchFamily="50" charset="-18"/>
                <a:cs typeface="Helvetica" panose="020B0604020202020204" pitchFamily="34" charset="0"/>
              </a:rPr>
              <a:t>Grupa IZOBLOK</a:t>
            </a:r>
          </a:p>
          <a:p>
            <a:r>
              <a:rPr lang="pl-PL" sz="5200" spc="150" dirty="0">
                <a:solidFill>
                  <a:schemeClr val="tx1">
                    <a:lumMod val="50000"/>
                    <a:lumOff val="50000"/>
                  </a:schemeClr>
                </a:solidFill>
                <a:latin typeface="Titillium" pitchFamily="50" charset="-18"/>
                <a:cs typeface="Helvetica" panose="020B0604020202020204" pitchFamily="34" charset="0"/>
              </a:rPr>
              <a:t>Kluczowe informacje</a:t>
            </a:r>
          </a:p>
        </p:txBody>
      </p:sp>
    </p:spTree>
    <p:extLst>
      <p:ext uri="{BB962C8B-B14F-4D97-AF65-F5344CB8AC3E}">
        <p14:creationId xmlns:p14="http://schemas.microsoft.com/office/powerpoint/2010/main" val="13297550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12" descr="sicherheitsrelevante3_4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 rot="548712">
            <a:off x="3115558" y="1618750"/>
            <a:ext cx="12092400" cy="6638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rostokąt 3"/>
          <p:cNvSpPr/>
          <p:nvPr/>
        </p:nvSpPr>
        <p:spPr>
          <a:xfrm>
            <a:off x="13901695" y="6151612"/>
            <a:ext cx="108013" cy="2663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3" tIns="45717" rIns="91433" bIns="45717" rtlCol="0" anchor="ctr"/>
          <a:lstStyle/>
          <a:p>
            <a:pPr algn="ctr"/>
            <a:endParaRPr lang="pl-PL" dirty="0"/>
          </a:p>
        </p:txBody>
      </p:sp>
      <p:sp>
        <p:nvSpPr>
          <p:cNvPr id="7" name="Rechteck 2"/>
          <p:cNvSpPr>
            <a:spLocks noChangeArrowheads="1"/>
          </p:cNvSpPr>
          <p:nvPr/>
        </p:nvSpPr>
        <p:spPr bwMode="auto">
          <a:xfrm>
            <a:off x="3527363" y="2391941"/>
            <a:ext cx="94128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de-DE" sz="1400" dirty="0">
                <a:latin typeface="Titilium"/>
              </a:rPr>
              <a:t>s</a:t>
            </a:r>
            <a:r>
              <a:rPr lang="de-DE" altLang="de-DE" sz="1400" dirty="0">
                <a:latin typeface="Titilium"/>
              </a:rPr>
              <a:t>eat shell</a:t>
            </a:r>
          </a:p>
        </p:txBody>
      </p:sp>
      <p:cxnSp>
        <p:nvCxnSpPr>
          <p:cNvPr id="8" name="Form 18"/>
          <p:cNvCxnSpPr/>
          <p:nvPr/>
        </p:nvCxnSpPr>
        <p:spPr>
          <a:xfrm rot="16200000" flipH="1">
            <a:off x="6550698" y="400463"/>
            <a:ext cx="591734" cy="5325282"/>
          </a:xfrm>
          <a:prstGeom prst="bentConnector2">
            <a:avLst/>
          </a:prstGeom>
          <a:ln>
            <a:solidFill>
              <a:srgbClr val="0023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hteck 1"/>
          <p:cNvSpPr>
            <a:spLocks noChangeArrowheads="1"/>
          </p:cNvSpPr>
          <p:nvPr/>
        </p:nvSpPr>
        <p:spPr bwMode="auto">
          <a:xfrm>
            <a:off x="7906079" y="1615108"/>
            <a:ext cx="88036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de-DE" sz="1400" dirty="0">
                <a:latin typeface="Titilium"/>
              </a:rPr>
              <a:t>h</a:t>
            </a:r>
            <a:r>
              <a:rPr lang="de-DE" altLang="de-DE" sz="1400" dirty="0">
                <a:latin typeface="Titilium"/>
              </a:rPr>
              <a:t>eadrest</a:t>
            </a:r>
          </a:p>
        </p:txBody>
      </p:sp>
      <p:cxnSp>
        <p:nvCxnSpPr>
          <p:cNvPr id="10" name="Form 16"/>
          <p:cNvCxnSpPr/>
          <p:nvPr/>
        </p:nvCxnSpPr>
        <p:spPr>
          <a:xfrm rot="16200000" flipH="1">
            <a:off x="8900773" y="1438722"/>
            <a:ext cx="485972" cy="1594991"/>
          </a:xfrm>
          <a:prstGeom prst="bentConnector2">
            <a:avLst/>
          </a:prstGeom>
          <a:ln>
            <a:solidFill>
              <a:srgbClr val="0023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12058175" y="1615108"/>
            <a:ext cx="22923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tabLst>
                <a:tab pos="87313" algn="l"/>
              </a:tabLst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tabLst>
                <a:tab pos="87313" algn="l"/>
              </a:tabLs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tabLst>
                <a:tab pos="87313" algn="l"/>
              </a:tabLst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tabLst>
                <a:tab pos="8731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tabLst>
                <a:tab pos="8731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8731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8731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8731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8731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de-DE" sz="1400" dirty="0">
                <a:latin typeface="Titilium"/>
              </a:rPr>
              <a:t>h</a:t>
            </a:r>
            <a:r>
              <a:rPr lang="en-US" altLang="de-DE" sz="1400" dirty="0">
                <a:latin typeface="Titilium"/>
              </a:rPr>
              <a:t>eadrest with foamed metal brackets</a:t>
            </a:r>
          </a:p>
        </p:txBody>
      </p:sp>
      <p:cxnSp>
        <p:nvCxnSpPr>
          <p:cNvPr id="12" name="Form 14"/>
          <p:cNvCxnSpPr/>
          <p:nvPr/>
        </p:nvCxnSpPr>
        <p:spPr>
          <a:xfrm rot="5400000" flipH="1" flipV="1">
            <a:off x="11376713" y="2085890"/>
            <a:ext cx="716636" cy="275876"/>
          </a:xfrm>
          <a:prstGeom prst="bentConnector2">
            <a:avLst/>
          </a:prstGeom>
          <a:ln>
            <a:solidFill>
              <a:srgbClr val="0023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14009708" y="7127737"/>
            <a:ext cx="2521585" cy="286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tabLst>
                <a:tab pos="87313" algn="l"/>
              </a:tabLst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tabLst>
                <a:tab pos="87313" algn="l"/>
              </a:tabLs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tabLst>
                <a:tab pos="87313" algn="l"/>
              </a:tabLst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tabLst>
                <a:tab pos="8731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tabLst>
                <a:tab pos="8731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8731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8731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8731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8731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Clr>
                <a:srgbClr val="000099"/>
              </a:buClr>
              <a:buFontTx/>
              <a:buNone/>
            </a:pPr>
            <a:r>
              <a:rPr lang="pl-PL" altLang="de-DE" sz="1400" dirty="0">
                <a:latin typeface="Titilium"/>
                <a:ea typeface="ＭＳ Ｐゴシック" pitchFamily="34" charset="-128"/>
              </a:rPr>
              <a:t>s</a:t>
            </a:r>
            <a:r>
              <a:rPr lang="en-US" altLang="de-DE" sz="1400" dirty="0">
                <a:latin typeface="Titilium"/>
                <a:ea typeface="ＭＳ Ｐゴシック" pitchFamily="34" charset="-128"/>
              </a:rPr>
              <a:t>eat with foamed metal parts</a:t>
            </a:r>
          </a:p>
        </p:txBody>
      </p:sp>
      <p:cxnSp>
        <p:nvCxnSpPr>
          <p:cNvPr id="14" name="Form 14"/>
          <p:cNvCxnSpPr/>
          <p:nvPr/>
        </p:nvCxnSpPr>
        <p:spPr>
          <a:xfrm rot="10800000">
            <a:off x="12296140" y="5253359"/>
            <a:ext cx="1893586" cy="1874378"/>
          </a:xfrm>
          <a:prstGeom prst="bentConnector3">
            <a:avLst>
              <a:gd name="adj1" fmla="val 50000"/>
            </a:avLst>
          </a:prstGeom>
          <a:ln>
            <a:solidFill>
              <a:srgbClr val="0023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Box 3"/>
          <p:cNvSpPr txBox="1">
            <a:spLocks noChangeArrowheads="1"/>
          </p:cNvSpPr>
          <p:nvPr/>
        </p:nvSpPr>
        <p:spPr bwMode="auto">
          <a:xfrm>
            <a:off x="10301294" y="7045697"/>
            <a:ext cx="229235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tabLst>
                <a:tab pos="87313" algn="l"/>
              </a:tabLst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tabLst>
                <a:tab pos="87313" algn="l"/>
              </a:tabLs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tabLst>
                <a:tab pos="87313" algn="l"/>
              </a:tabLst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tabLst>
                <a:tab pos="8731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tabLst>
                <a:tab pos="8731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8731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8731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8731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8731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Clr>
                <a:srgbClr val="000099"/>
              </a:buClr>
              <a:buFontTx/>
              <a:buNone/>
            </a:pPr>
            <a:r>
              <a:rPr lang="pl-PL" altLang="de-DE" sz="1400" dirty="0">
                <a:latin typeface="Titilium"/>
                <a:ea typeface="ＭＳ Ｐゴシック" pitchFamily="34" charset="-128"/>
              </a:rPr>
              <a:t>s</a:t>
            </a:r>
            <a:r>
              <a:rPr lang="de-DE" altLang="de-DE" sz="1400" dirty="0">
                <a:latin typeface="Titilium"/>
                <a:ea typeface="ＭＳ Ｐゴシック" pitchFamily="34" charset="-128"/>
              </a:rPr>
              <a:t>eat side parts </a:t>
            </a:r>
          </a:p>
        </p:txBody>
      </p:sp>
      <p:cxnSp>
        <p:nvCxnSpPr>
          <p:cNvPr id="16" name="Form 14"/>
          <p:cNvCxnSpPr/>
          <p:nvPr/>
        </p:nvCxnSpPr>
        <p:spPr>
          <a:xfrm rot="16200000" flipV="1">
            <a:off x="9952837" y="6146379"/>
            <a:ext cx="1184275" cy="474662"/>
          </a:xfrm>
          <a:prstGeom prst="bentConnector3">
            <a:avLst>
              <a:gd name="adj1" fmla="val 50000"/>
            </a:avLst>
          </a:prstGeom>
          <a:ln>
            <a:solidFill>
              <a:srgbClr val="0023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rostokąt 16"/>
          <p:cNvSpPr/>
          <p:nvPr/>
        </p:nvSpPr>
        <p:spPr>
          <a:xfrm>
            <a:off x="576635" y="534988"/>
            <a:ext cx="6552728" cy="1492710"/>
          </a:xfrm>
          <a:prstGeom prst="rect">
            <a:avLst/>
          </a:prstGeom>
          <a:ln>
            <a:noFill/>
          </a:ln>
        </p:spPr>
        <p:txBody>
          <a:bodyPr wrap="square" lIns="91433" tIns="45717" rIns="91433" bIns="45717">
            <a:spAutoFit/>
          </a:bodyPr>
          <a:lstStyle/>
          <a:p>
            <a:r>
              <a:rPr lang="pl-PL" sz="3900" spc="150" dirty="0">
                <a:solidFill>
                  <a:schemeClr val="tx1">
                    <a:lumMod val="50000"/>
                    <a:lumOff val="50000"/>
                  </a:schemeClr>
                </a:solidFill>
                <a:latin typeface="Titillium" pitchFamily="50" charset="-18"/>
                <a:cs typeface="Helvetica" panose="020B0604020202020204" pitchFamily="34" charset="0"/>
              </a:rPr>
              <a:t>Grupa IZOBLOK</a:t>
            </a:r>
          </a:p>
          <a:p>
            <a:r>
              <a:rPr lang="pl-PL" sz="5200" spc="150" dirty="0">
                <a:solidFill>
                  <a:schemeClr val="tx1">
                    <a:lumMod val="50000"/>
                    <a:lumOff val="50000"/>
                  </a:schemeClr>
                </a:solidFill>
                <a:latin typeface="Titillium" pitchFamily="50" charset="-18"/>
                <a:cs typeface="Helvetica" panose="020B0604020202020204" pitchFamily="34" charset="0"/>
              </a:rPr>
              <a:t>Kluczowe informacje</a:t>
            </a:r>
          </a:p>
        </p:txBody>
      </p:sp>
    </p:spTree>
    <p:extLst>
      <p:ext uri="{BB962C8B-B14F-4D97-AF65-F5344CB8AC3E}">
        <p14:creationId xmlns:p14="http://schemas.microsoft.com/office/powerpoint/2010/main" val="17863946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9530815" y="1687116"/>
            <a:ext cx="31431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600" b="1" dirty="0">
                <a:solidFill>
                  <a:srgbClr val="320CD6"/>
                </a:solidFill>
                <a:latin typeface="Aero Matics Light" panose="020B0303060101010101" pitchFamily="34" charset="0"/>
              </a:rPr>
              <a:t>30</a:t>
            </a:r>
          </a:p>
        </p:txBody>
      </p:sp>
      <p:sp>
        <p:nvSpPr>
          <p:cNvPr id="5" name="pole tekstowe 4"/>
          <p:cNvSpPr txBox="1"/>
          <p:nvPr/>
        </p:nvSpPr>
        <p:spPr>
          <a:xfrm>
            <a:off x="11547039" y="1687116"/>
            <a:ext cx="432195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600" b="1" dirty="0">
                <a:solidFill>
                  <a:srgbClr val="320CD6"/>
                </a:solidFill>
                <a:latin typeface="Aero Matics Light" panose="020B0303060101010101" pitchFamily="34" charset="0"/>
              </a:rPr>
              <a:t>5500</a:t>
            </a:r>
          </a:p>
        </p:txBody>
      </p:sp>
      <p:sp>
        <p:nvSpPr>
          <p:cNvPr id="6" name="pole tekstowe 5"/>
          <p:cNvSpPr txBox="1"/>
          <p:nvPr/>
        </p:nvSpPr>
        <p:spPr>
          <a:xfrm>
            <a:off x="14787399" y="1700100"/>
            <a:ext cx="31431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600" b="1" dirty="0">
                <a:solidFill>
                  <a:srgbClr val="320CD6"/>
                </a:solidFill>
                <a:latin typeface="Aero Matics Light" panose="020B0303060101010101" pitchFamily="34" charset="0"/>
              </a:rPr>
              <a:t>800</a:t>
            </a:r>
          </a:p>
        </p:txBody>
      </p:sp>
      <p:sp>
        <p:nvSpPr>
          <p:cNvPr id="7" name="pole tekstowe 6"/>
          <p:cNvSpPr txBox="1"/>
          <p:nvPr/>
        </p:nvSpPr>
        <p:spPr>
          <a:xfrm>
            <a:off x="11727533" y="4135389"/>
            <a:ext cx="20227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600" b="1" dirty="0">
                <a:solidFill>
                  <a:srgbClr val="320CD6"/>
                </a:solidFill>
                <a:latin typeface="Aero Matics Light" panose="020B0303060101010101" pitchFamily="34" charset="0"/>
              </a:rPr>
              <a:t>4</a:t>
            </a:r>
          </a:p>
        </p:txBody>
      </p:sp>
      <p:sp>
        <p:nvSpPr>
          <p:cNvPr id="8" name="pole tekstowe 7"/>
          <p:cNvSpPr txBox="1"/>
          <p:nvPr/>
        </p:nvSpPr>
        <p:spPr>
          <a:xfrm>
            <a:off x="14972102" y="4135388"/>
            <a:ext cx="274243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600" b="1" dirty="0">
                <a:solidFill>
                  <a:srgbClr val="320CD6"/>
                </a:solidFill>
                <a:latin typeface="Aero Matics Light" panose="020B0303060101010101" pitchFamily="34" charset="0"/>
              </a:rPr>
              <a:t>465</a:t>
            </a:r>
          </a:p>
        </p:txBody>
      </p:sp>
      <p:sp>
        <p:nvSpPr>
          <p:cNvPr id="9" name="pole tekstowe 8"/>
          <p:cNvSpPr txBox="1"/>
          <p:nvPr/>
        </p:nvSpPr>
        <p:spPr>
          <a:xfrm>
            <a:off x="13472601" y="4135389"/>
            <a:ext cx="193384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600" b="1" dirty="0">
                <a:solidFill>
                  <a:srgbClr val="320CD6"/>
                </a:solidFill>
                <a:latin typeface="Aero Matics Light" panose="020B0303060101010101" pitchFamily="34" charset="0"/>
              </a:rPr>
              <a:t>83</a:t>
            </a:r>
          </a:p>
        </p:txBody>
      </p:sp>
      <p:sp>
        <p:nvSpPr>
          <p:cNvPr id="10" name="Prostokąt 9"/>
          <p:cNvSpPr/>
          <p:nvPr/>
        </p:nvSpPr>
        <p:spPr>
          <a:xfrm>
            <a:off x="10515591" y="3212058"/>
            <a:ext cx="676875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6193" algn="r">
              <a:buClr>
                <a:srgbClr val="C00000"/>
              </a:buClr>
            </a:pPr>
            <a:r>
              <a:rPr lang="pl-PL" sz="1800" dirty="0">
                <a:latin typeface="Titillium" pitchFamily="50" charset="-18"/>
              </a:rPr>
              <a:t>Produkcja ponad 30</a:t>
            </a:r>
            <a:r>
              <a:rPr lang="pl-PL" sz="1800" b="1" dirty="0">
                <a:latin typeface="Titillium" pitchFamily="50" charset="-18"/>
              </a:rPr>
              <a:t> mln elementów</a:t>
            </a:r>
            <a:r>
              <a:rPr lang="pl-PL" sz="1800" dirty="0">
                <a:latin typeface="Titillium" pitchFamily="50" charset="-18"/>
              </a:rPr>
              <a:t> z EPP rocznie </a:t>
            </a:r>
          </a:p>
          <a:p>
            <a:pPr marL="306193" algn="r">
              <a:buClr>
                <a:srgbClr val="C00000"/>
              </a:buClr>
            </a:pPr>
            <a:r>
              <a:rPr lang="pl-PL" sz="1800" dirty="0">
                <a:latin typeface="Titillium" pitchFamily="50" charset="-18"/>
              </a:rPr>
              <a:t>Przetwarzane </a:t>
            </a:r>
            <a:r>
              <a:rPr lang="pl-PL" sz="1800" b="1" dirty="0">
                <a:latin typeface="Titillium" pitchFamily="50" charset="-18"/>
              </a:rPr>
              <a:t>blisko 5500 ton</a:t>
            </a:r>
            <a:r>
              <a:rPr lang="pl-PL" sz="1800" dirty="0">
                <a:latin typeface="Titillium" pitchFamily="50" charset="-18"/>
              </a:rPr>
              <a:t> surowca rocznie </a:t>
            </a:r>
          </a:p>
          <a:p>
            <a:pPr marL="306193" algn="r">
              <a:buClr>
                <a:srgbClr val="C00000"/>
              </a:buClr>
            </a:pPr>
            <a:r>
              <a:rPr lang="pl-PL" sz="1800" dirty="0">
                <a:latin typeface="Titillium" pitchFamily="50" charset="-18"/>
              </a:rPr>
              <a:t>Realizowanych </a:t>
            </a:r>
            <a:r>
              <a:rPr lang="pl-PL" sz="1800" b="1" dirty="0">
                <a:latin typeface="Titillium" pitchFamily="50" charset="-18"/>
              </a:rPr>
              <a:t>około 800 projektów seryjnych</a:t>
            </a:r>
          </a:p>
        </p:txBody>
      </p:sp>
      <p:sp>
        <p:nvSpPr>
          <p:cNvPr id="11" name="Prostokąt 10"/>
          <p:cNvSpPr/>
          <p:nvPr/>
        </p:nvSpPr>
        <p:spPr>
          <a:xfrm>
            <a:off x="9620173" y="5799105"/>
            <a:ext cx="77048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6193" algn="r">
              <a:buClr>
                <a:srgbClr val="C00000"/>
              </a:buClr>
            </a:pPr>
            <a:r>
              <a:rPr lang="pl-PL" sz="1800" b="1" dirty="0">
                <a:latin typeface="Titillium" pitchFamily="50" charset="-18"/>
              </a:rPr>
              <a:t>4</a:t>
            </a:r>
            <a:r>
              <a:rPr lang="pl-PL" sz="1800" dirty="0">
                <a:latin typeface="Titillium" pitchFamily="50" charset="-18"/>
              </a:rPr>
              <a:t> nowoczesne </a:t>
            </a:r>
            <a:r>
              <a:rPr lang="pl-PL" sz="1800" b="1" dirty="0">
                <a:latin typeface="Titillium" pitchFamily="50" charset="-18"/>
              </a:rPr>
              <a:t>zakłady</a:t>
            </a:r>
            <a:r>
              <a:rPr lang="pl-PL" sz="1800" dirty="0">
                <a:latin typeface="Titillium" pitchFamily="50" charset="-18"/>
              </a:rPr>
              <a:t> produkcyjne z </a:t>
            </a:r>
            <a:r>
              <a:rPr lang="pl-PL" sz="1800" b="1" dirty="0">
                <a:latin typeface="Titillium" pitchFamily="50" charset="-18"/>
              </a:rPr>
              <a:t>83 maszynami</a:t>
            </a:r>
            <a:r>
              <a:rPr lang="pl-PL" sz="1800" dirty="0">
                <a:latin typeface="Titillium" pitchFamily="50" charset="-18"/>
              </a:rPr>
              <a:t> z identycznym profilem produkcyjnym</a:t>
            </a:r>
          </a:p>
          <a:p>
            <a:pPr marL="306193" algn="r">
              <a:buClr>
                <a:srgbClr val="C00000"/>
              </a:buClr>
            </a:pPr>
            <a:r>
              <a:rPr lang="pl-PL" sz="1800" dirty="0">
                <a:latin typeface="Titillium" pitchFamily="50" charset="-18"/>
              </a:rPr>
              <a:t> Zatrudnienie 503</a:t>
            </a:r>
            <a:r>
              <a:rPr lang="pl-PL" sz="1800" b="1" dirty="0">
                <a:latin typeface="Titillium" pitchFamily="50" charset="-18"/>
              </a:rPr>
              <a:t> pracowników</a:t>
            </a:r>
          </a:p>
        </p:txBody>
      </p:sp>
      <p:graphicFrame>
        <p:nvGraphicFramePr>
          <p:cNvPr id="12" name="Tabela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6837091"/>
              </p:ext>
            </p:extLst>
          </p:nvPr>
        </p:nvGraphicFramePr>
        <p:xfrm>
          <a:off x="936675" y="2263180"/>
          <a:ext cx="8064896" cy="5638200"/>
        </p:xfrm>
        <a:graphic>
          <a:graphicData uri="http://schemas.openxmlformats.org/drawingml/2006/table">
            <a:tbl>
              <a:tblPr firstRow="1" bandRow="1">
                <a:effectLst/>
                <a:tableStyleId>{073A0DAA-6AF3-43AB-8588-CEC1D06C72B9}</a:tableStyleId>
              </a:tblPr>
              <a:tblGrid>
                <a:gridCol w="34433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215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18584">
                <a:tc>
                  <a:txBody>
                    <a:bodyPr/>
                    <a:lstStyle/>
                    <a:p>
                      <a:pPr algn="ctr"/>
                      <a:endParaRPr lang="pl-PL" sz="2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itillium" pitchFamily="50" charset="-18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sz="2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itillium" pitchFamily="50" charset="-18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0442">
                <a:tc>
                  <a:txBody>
                    <a:bodyPr/>
                    <a:lstStyle/>
                    <a:p>
                      <a:pPr algn="r"/>
                      <a:r>
                        <a:rPr lang="pl-PL" sz="2000" b="1" dirty="0">
                          <a:latin typeface="Titillium" pitchFamily="50" charset="-18"/>
                        </a:rPr>
                        <a:t>Rok powstania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dirty="0">
                          <a:latin typeface="Titillium" pitchFamily="50" charset="-18"/>
                        </a:rPr>
                        <a:t>2016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0442">
                <a:tc>
                  <a:txBody>
                    <a:bodyPr/>
                    <a:lstStyle/>
                    <a:p>
                      <a:pPr algn="r"/>
                      <a:r>
                        <a:rPr lang="pl-PL" sz="2000" b="1" dirty="0">
                          <a:latin typeface="Titillium" pitchFamily="50" charset="-18"/>
                        </a:rPr>
                        <a:t>Pozycja rynkowa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dirty="0">
                          <a:latin typeface="Titillium" pitchFamily="50" charset="-18"/>
                        </a:rPr>
                        <a:t>#1</a:t>
                      </a:r>
                      <a:r>
                        <a:rPr lang="pl-PL" sz="2000" b="1" baseline="0" dirty="0">
                          <a:latin typeface="Titillium" pitchFamily="50" charset="-18"/>
                        </a:rPr>
                        <a:t> </a:t>
                      </a:r>
                      <a:r>
                        <a:rPr lang="pl-PL" sz="2000" baseline="0" dirty="0">
                          <a:latin typeface="Titillium" pitchFamily="50" charset="-18"/>
                        </a:rPr>
                        <a:t> z  </a:t>
                      </a:r>
                      <a:r>
                        <a:rPr lang="pl-PL" sz="2000" b="1" baseline="0" dirty="0">
                          <a:latin typeface="Titillium" pitchFamily="50" charset="-18"/>
                        </a:rPr>
                        <a:t>25%</a:t>
                      </a:r>
                      <a:r>
                        <a:rPr lang="pl-PL" sz="2000" baseline="0" dirty="0">
                          <a:latin typeface="Titillium" pitchFamily="50" charset="-18"/>
                        </a:rPr>
                        <a:t> udziałem w rynku</a:t>
                      </a:r>
                      <a:endParaRPr lang="pl-PL" sz="2000" dirty="0">
                        <a:latin typeface="Titillium" pitchFamily="50" charset="-18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9942">
                <a:tc>
                  <a:txBody>
                    <a:bodyPr/>
                    <a:lstStyle/>
                    <a:p>
                      <a:pPr algn="r"/>
                      <a:r>
                        <a:rPr lang="pl-PL" sz="2000" b="1" dirty="0">
                          <a:latin typeface="Titillium" pitchFamily="50" charset="-18"/>
                        </a:rPr>
                        <a:t>Zakłady</a:t>
                      </a:r>
                      <a:r>
                        <a:rPr lang="pl-PL" sz="2000" b="1" baseline="0" dirty="0">
                          <a:latin typeface="Titillium" pitchFamily="50" charset="-18"/>
                        </a:rPr>
                        <a:t> produkcyjne</a:t>
                      </a:r>
                      <a:endParaRPr lang="pl-PL" sz="2000" b="1" dirty="0">
                        <a:latin typeface="Titillium" pitchFamily="50" charset="-18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163302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000" b="1" dirty="0">
                          <a:latin typeface="Titillium" pitchFamily="50" charset="-18"/>
                        </a:rPr>
                        <a:t>4 zakłady </a:t>
                      </a:r>
                      <a:r>
                        <a:rPr lang="pl-PL" sz="2000" baseline="0" dirty="0">
                          <a:latin typeface="Titillium" pitchFamily="50" charset="-18"/>
                        </a:rPr>
                        <a:t>o łącznej powierzchni </a:t>
                      </a:r>
                    </a:p>
                    <a:p>
                      <a:pPr marL="0" marR="0" indent="0" algn="ctr" defTabSz="163302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000" b="1" baseline="0" dirty="0">
                          <a:latin typeface="Titillium" pitchFamily="50" charset="-18"/>
                        </a:rPr>
                        <a:t>40</a:t>
                      </a:r>
                      <a:r>
                        <a:rPr lang="pl-PL" sz="2000" b="1" dirty="0">
                          <a:latin typeface="Titillium" pitchFamily="50" charset="-18"/>
                        </a:rPr>
                        <a:t> 000 m² 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17036">
                <a:tc>
                  <a:txBody>
                    <a:bodyPr/>
                    <a:lstStyle/>
                    <a:p>
                      <a:pPr algn="r"/>
                      <a:r>
                        <a:rPr lang="pl-PL" sz="2000" b="1" dirty="0">
                          <a:latin typeface="Titillium" pitchFamily="50" charset="-18"/>
                        </a:rPr>
                        <a:t>Ilość</a:t>
                      </a:r>
                      <a:r>
                        <a:rPr lang="pl-PL" sz="2000" b="1" baseline="0" dirty="0">
                          <a:latin typeface="Titillium" pitchFamily="50" charset="-18"/>
                        </a:rPr>
                        <a:t> przetwarzanego surowca (EPP)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u="sng" dirty="0">
                          <a:latin typeface="Titillium" pitchFamily="50" charset="-18"/>
                        </a:rPr>
                        <a:t>Ok.</a:t>
                      </a:r>
                      <a:r>
                        <a:rPr lang="pl-PL" sz="2000" u="sng" dirty="0">
                          <a:solidFill>
                            <a:schemeClr val="tx1"/>
                          </a:solidFill>
                          <a:latin typeface="Titillium" pitchFamily="50" charset="-18"/>
                        </a:rPr>
                        <a:t> 5500 ton</a:t>
                      </a:r>
                      <a:r>
                        <a:rPr lang="pl-PL" sz="2000" u="sng" baseline="0" dirty="0">
                          <a:solidFill>
                            <a:schemeClr val="tx1"/>
                          </a:solidFill>
                          <a:latin typeface="Titillium" pitchFamily="50" charset="-18"/>
                        </a:rPr>
                        <a:t> rocznie</a:t>
                      </a:r>
                      <a:r>
                        <a:rPr lang="pl-PL" sz="2000" u="sng" baseline="0" dirty="0">
                          <a:latin typeface="Titillium" pitchFamily="50" charset="-18"/>
                        </a:rPr>
                        <a:t> 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3236">
                <a:tc>
                  <a:txBody>
                    <a:bodyPr/>
                    <a:lstStyle/>
                    <a:p>
                      <a:pPr algn="r"/>
                      <a:r>
                        <a:rPr lang="pl-PL" sz="2000" b="1" dirty="0">
                          <a:latin typeface="Titillium" pitchFamily="50" charset="-18"/>
                        </a:rPr>
                        <a:t>Liczba</a:t>
                      </a:r>
                      <a:r>
                        <a:rPr lang="pl-PL" sz="2000" b="1" baseline="0" dirty="0">
                          <a:latin typeface="Titillium" pitchFamily="50" charset="-18"/>
                        </a:rPr>
                        <a:t> maszyn, tryb pracy </a:t>
                      </a:r>
                      <a:endParaRPr lang="pl-PL" sz="2000" b="1" dirty="0">
                        <a:latin typeface="Titillium" pitchFamily="50" charset="-18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dirty="0">
                          <a:solidFill>
                            <a:schemeClr val="tx1"/>
                          </a:solidFill>
                          <a:latin typeface="Titillium" pitchFamily="50" charset="-18"/>
                        </a:rPr>
                        <a:t>83 (24/7 oraz 24/5)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8044">
                <a:tc>
                  <a:txBody>
                    <a:bodyPr/>
                    <a:lstStyle/>
                    <a:p>
                      <a:pPr algn="r"/>
                      <a:r>
                        <a:rPr lang="pl-PL" sz="2000" b="1" dirty="0">
                          <a:latin typeface="Titillium" pitchFamily="50" charset="-18"/>
                        </a:rPr>
                        <a:t>Specjalizacja 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dirty="0">
                          <a:latin typeface="Titillium" pitchFamily="50" charset="-18"/>
                        </a:rPr>
                        <a:t>ok.</a:t>
                      </a:r>
                      <a:r>
                        <a:rPr lang="pl-PL" sz="2000" baseline="0" dirty="0">
                          <a:latin typeface="Titillium" pitchFamily="50" charset="-18"/>
                        </a:rPr>
                        <a:t> </a:t>
                      </a:r>
                      <a:r>
                        <a:rPr lang="pl-PL" sz="2000" b="1" baseline="0" dirty="0">
                          <a:latin typeface="Titillium" pitchFamily="50" charset="-18"/>
                        </a:rPr>
                        <a:t>90</a:t>
                      </a:r>
                      <a:r>
                        <a:rPr lang="pl-PL" sz="2000" b="1" dirty="0">
                          <a:latin typeface="Titillium" pitchFamily="50" charset="-18"/>
                        </a:rPr>
                        <a:t>% motoryzacja</a:t>
                      </a:r>
                      <a:endParaRPr lang="pl-PL" sz="2000" dirty="0">
                        <a:latin typeface="Titillium" pitchFamily="50" charset="-18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860177">
                <a:tc>
                  <a:txBody>
                    <a:bodyPr/>
                    <a:lstStyle/>
                    <a:p>
                      <a:pPr algn="r"/>
                      <a:r>
                        <a:rPr lang="pl-PL" sz="2000" b="1" dirty="0">
                          <a:latin typeface="Titillium" pitchFamily="50" charset="-18"/>
                        </a:rPr>
                        <a:t>Najważniejsi</a:t>
                      </a:r>
                      <a:r>
                        <a:rPr lang="pl-PL" sz="2000" b="1" baseline="0" dirty="0">
                          <a:latin typeface="Titillium" pitchFamily="50" charset="-18"/>
                        </a:rPr>
                        <a:t> klienci</a:t>
                      </a:r>
                      <a:endParaRPr lang="pl-PL" sz="2000" b="1" dirty="0">
                        <a:latin typeface="Titillium" pitchFamily="50" charset="-18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dirty="0">
                          <a:latin typeface="Titillium" pitchFamily="50" charset="-18"/>
                        </a:rPr>
                        <a:t>Volkswagen,</a:t>
                      </a:r>
                      <a:r>
                        <a:rPr lang="pl-PL" sz="2000" b="1" baseline="0" dirty="0">
                          <a:latin typeface="Titillium" pitchFamily="50" charset="-18"/>
                        </a:rPr>
                        <a:t> Jaguar Land Rover, BMW, Ford, Audi, Yanfeng Automotive Interiors, Lear Corporation, </a:t>
                      </a:r>
                      <a:r>
                        <a:rPr lang="pl-PL" sz="2000" b="1" baseline="0" dirty="0" err="1">
                          <a:latin typeface="Titillium" pitchFamily="50" charset="-18"/>
                        </a:rPr>
                        <a:t>Adient</a:t>
                      </a:r>
                      <a:endParaRPr lang="pl-PL" sz="2000" b="1" dirty="0">
                        <a:latin typeface="Titillium" pitchFamily="50" charset="-18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0442">
                <a:tc>
                  <a:txBody>
                    <a:bodyPr/>
                    <a:lstStyle/>
                    <a:p>
                      <a:pPr algn="r"/>
                      <a:r>
                        <a:rPr lang="pl-PL" sz="2000" b="1" dirty="0">
                          <a:latin typeface="Titillium" pitchFamily="50" charset="-18"/>
                        </a:rPr>
                        <a:t>Zatrudnienie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dirty="0">
                          <a:latin typeface="Titillium" pitchFamily="50" charset="-18"/>
                        </a:rPr>
                        <a:t>503 pracowników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98044">
                <a:tc>
                  <a:txBody>
                    <a:bodyPr/>
                    <a:lstStyle/>
                    <a:p>
                      <a:pPr algn="r"/>
                      <a:r>
                        <a:rPr lang="pl-PL" sz="2000" b="1" dirty="0">
                          <a:latin typeface="Titillium" pitchFamily="50" charset="-18"/>
                        </a:rPr>
                        <a:t>Surowiec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163302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000" b="1" dirty="0">
                          <a:solidFill>
                            <a:srgbClr val="FF0000"/>
                          </a:solidFill>
                          <a:latin typeface="Titillium" pitchFamily="50" charset="-18"/>
                        </a:rPr>
                        <a:t>własny surowiec</a:t>
                      </a:r>
                      <a:r>
                        <a:rPr lang="pl-PL" sz="2000" b="1" baseline="0" dirty="0">
                          <a:solidFill>
                            <a:srgbClr val="FF0000"/>
                          </a:solidFill>
                          <a:latin typeface="Titillium" pitchFamily="50" charset="-18"/>
                        </a:rPr>
                        <a:t> pod marką FAWO</a:t>
                      </a:r>
                      <a:r>
                        <a:rPr lang="pl-PL" sz="2000" b="1" baseline="0" dirty="0">
                          <a:solidFill>
                            <a:srgbClr val="FF0000"/>
                          </a:solidFill>
                          <a:latin typeface="Titillium" pitchFamily="50" charset="-18"/>
                          <a:cs typeface="Arial"/>
                        </a:rPr>
                        <a:t>®</a:t>
                      </a:r>
                      <a:r>
                        <a:rPr lang="pl-PL" sz="2000" b="1" baseline="0" dirty="0">
                          <a:solidFill>
                            <a:srgbClr val="FF0000"/>
                          </a:solidFill>
                          <a:latin typeface="Titillium" pitchFamily="50" charset="-18"/>
                        </a:rPr>
                        <a:t>CEL</a:t>
                      </a:r>
                      <a:endParaRPr lang="pl-PL" sz="2000" b="1" dirty="0">
                        <a:solidFill>
                          <a:srgbClr val="FF0000"/>
                        </a:solidFill>
                        <a:latin typeface="Titillium" pitchFamily="50" charset="-18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21" name="Prostokąt 20"/>
          <p:cNvSpPr/>
          <p:nvPr/>
        </p:nvSpPr>
        <p:spPr>
          <a:xfrm>
            <a:off x="9292122" y="7264831"/>
            <a:ext cx="395792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6193" algn="r">
              <a:buClr>
                <a:srgbClr val="C00000"/>
              </a:buClr>
            </a:pPr>
            <a:r>
              <a:rPr lang="pl-PL" sz="2400" b="1" dirty="0">
                <a:solidFill>
                  <a:srgbClr val="0000FF"/>
                </a:solidFill>
                <a:latin typeface="Titillium" pitchFamily="50" charset="-18"/>
              </a:rPr>
              <a:t>Certyfikaty</a:t>
            </a:r>
          </a:p>
          <a:p>
            <a:pPr marL="306193" lvl="0" algn="r">
              <a:buClr>
                <a:srgbClr val="C00000"/>
              </a:buClr>
            </a:pPr>
            <a:r>
              <a:rPr lang="pl-PL" sz="1600" dirty="0">
                <a:latin typeface="Titillium" pitchFamily="50" charset="-18"/>
              </a:rPr>
              <a:t>ISO 9001, </a:t>
            </a:r>
            <a:r>
              <a:rPr lang="pl-PL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IATF</a:t>
            </a:r>
            <a:r>
              <a:rPr lang="pl-PL" sz="1600" dirty="0">
                <a:latin typeface="Titillium" pitchFamily="50" charset="-18"/>
              </a:rPr>
              <a:t>, ISO 14001, </a:t>
            </a:r>
            <a:br>
              <a:rPr lang="pl-PL" sz="1600" dirty="0">
                <a:latin typeface="Titillium" pitchFamily="50" charset="-18"/>
              </a:rPr>
            </a:br>
            <a:r>
              <a:rPr lang="pl-PL" sz="1600" dirty="0">
                <a:latin typeface="Titillium" pitchFamily="50" charset="-18"/>
              </a:rPr>
              <a:t>China Compulsory Certificate</a:t>
            </a:r>
          </a:p>
        </p:txBody>
      </p:sp>
      <p:sp>
        <p:nvSpPr>
          <p:cNvPr id="22" name="Prostokąt 21"/>
          <p:cNvSpPr/>
          <p:nvPr/>
        </p:nvSpPr>
        <p:spPr>
          <a:xfrm>
            <a:off x="11953900" y="7264831"/>
            <a:ext cx="532859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6193" algn="r">
              <a:buClr>
                <a:srgbClr val="C00000"/>
              </a:buClr>
            </a:pPr>
            <a:r>
              <a:rPr lang="pl-PL" sz="2400" b="1" dirty="0">
                <a:solidFill>
                  <a:srgbClr val="0000FF"/>
                </a:solidFill>
                <a:latin typeface="Titillium" pitchFamily="50" charset="-18"/>
              </a:rPr>
              <a:t>Status preferowanego </a:t>
            </a:r>
          </a:p>
          <a:p>
            <a:pPr marL="306193" algn="r">
              <a:buClr>
                <a:srgbClr val="C00000"/>
              </a:buClr>
            </a:pPr>
            <a:r>
              <a:rPr lang="pl-PL" sz="2400" b="1" dirty="0">
                <a:solidFill>
                  <a:srgbClr val="0000FF"/>
                </a:solidFill>
                <a:latin typeface="Titillium" pitchFamily="50" charset="-18"/>
              </a:rPr>
              <a:t>dostawcy </a:t>
            </a:r>
          </a:p>
          <a:p>
            <a:pPr marL="306193" algn="r">
              <a:buClr>
                <a:srgbClr val="C00000"/>
              </a:buClr>
            </a:pPr>
            <a:r>
              <a:rPr lang="pl-PL" sz="1600" dirty="0">
                <a:latin typeface="Titillium" pitchFamily="50" charset="-18"/>
              </a:rPr>
              <a:t>Jaguar Land Rover</a:t>
            </a:r>
          </a:p>
          <a:p>
            <a:pPr marL="306193" algn="r">
              <a:buClr>
                <a:srgbClr val="C00000"/>
              </a:buClr>
            </a:pPr>
            <a:r>
              <a:rPr lang="pl-PL" sz="1600" dirty="0">
                <a:latin typeface="Titillium" pitchFamily="50" charset="-18"/>
              </a:rPr>
              <a:t>Volkswagen, Ford</a:t>
            </a:r>
          </a:p>
        </p:txBody>
      </p:sp>
      <p:sp>
        <p:nvSpPr>
          <p:cNvPr id="14" name="Prostokąt 13"/>
          <p:cNvSpPr/>
          <p:nvPr/>
        </p:nvSpPr>
        <p:spPr>
          <a:xfrm>
            <a:off x="576635" y="534988"/>
            <a:ext cx="6552728" cy="1492710"/>
          </a:xfrm>
          <a:prstGeom prst="rect">
            <a:avLst/>
          </a:prstGeom>
          <a:ln>
            <a:noFill/>
          </a:ln>
        </p:spPr>
        <p:txBody>
          <a:bodyPr wrap="square" lIns="91433" tIns="45717" rIns="91433" bIns="45717">
            <a:spAutoFit/>
          </a:bodyPr>
          <a:lstStyle/>
          <a:p>
            <a:r>
              <a:rPr lang="pl-PL" sz="3900" spc="150" dirty="0">
                <a:solidFill>
                  <a:schemeClr val="tx1">
                    <a:lumMod val="50000"/>
                    <a:lumOff val="50000"/>
                  </a:schemeClr>
                </a:solidFill>
                <a:latin typeface="Titillium" pitchFamily="50" charset="-18"/>
                <a:cs typeface="Helvetica" panose="020B0604020202020204" pitchFamily="34" charset="0"/>
              </a:rPr>
              <a:t>Grupa IZOBLOK</a:t>
            </a:r>
          </a:p>
          <a:p>
            <a:r>
              <a:rPr lang="pl-PL" sz="5200" spc="150" dirty="0">
                <a:solidFill>
                  <a:schemeClr val="tx1">
                    <a:lumMod val="50000"/>
                    <a:lumOff val="50000"/>
                  </a:schemeClr>
                </a:solidFill>
                <a:latin typeface="Titillium" pitchFamily="50" charset="-18"/>
                <a:cs typeface="Helvetica" panose="020B0604020202020204" pitchFamily="34" charset="0"/>
              </a:rPr>
              <a:t>Kluczowe informacje</a:t>
            </a:r>
          </a:p>
        </p:txBody>
      </p:sp>
    </p:spTree>
    <p:extLst>
      <p:ext uri="{BB962C8B-B14F-4D97-AF65-F5344CB8AC3E}">
        <p14:creationId xmlns:p14="http://schemas.microsoft.com/office/powerpoint/2010/main" val="1568708622"/>
      </p:ext>
    </p:extLst>
  </p:cSld>
  <p:clrMapOvr>
    <a:masterClrMapping/>
  </p:clrMapOvr>
  <p:transition>
    <p:fade thruBlk="1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5" descr="D:\IZOBLOK\BeeProduction\zdjęcia_produkcja_IB\_PTR57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635" y="2887497"/>
            <a:ext cx="3532156" cy="2357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D:\IZOBLOK\BeeProduction\zdjęcia_produkcja_IB\_PTR5522_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7075" y="2888737"/>
            <a:ext cx="3541135" cy="2363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D:\IZOBLOK\BeeProduction\zdjęcia_produkcja_IB\_PTR5938_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7075" y="5473705"/>
            <a:ext cx="3510001" cy="2343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D:\IZOBLOK\BeeProduction\zdjęcia_produkcja_IB\_PTR595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635" y="5463294"/>
            <a:ext cx="3512108" cy="2344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01970" y="5474573"/>
            <a:ext cx="3541135" cy="2372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Prostokąt 10"/>
          <p:cNvSpPr/>
          <p:nvPr/>
        </p:nvSpPr>
        <p:spPr>
          <a:xfrm>
            <a:off x="576635" y="534988"/>
            <a:ext cx="6552728" cy="1492710"/>
          </a:xfrm>
          <a:prstGeom prst="rect">
            <a:avLst/>
          </a:prstGeom>
          <a:ln>
            <a:noFill/>
          </a:ln>
        </p:spPr>
        <p:txBody>
          <a:bodyPr wrap="square" lIns="91433" tIns="45717" rIns="91433" bIns="45717">
            <a:spAutoFit/>
          </a:bodyPr>
          <a:lstStyle/>
          <a:p>
            <a:r>
              <a:rPr lang="pl-PL" sz="3900" spc="150" dirty="0">
                <a:solidFill>
                  <a:schemeClr val="tx1">
                    <a:lumMod val="50000"/>
                    <a:lumOff val="50000"/>
                  </a:schemeClr>
                </a:solidFill>
                <a:latin typeface="Titillium" pitchFamily="50" charset="-18"/>
                <a:cs typeface="Helvetica" panose="020B0604020202020204" pitchFamily="34" charset="0"/>
              </a:rPr>
              <a:t>Grupa IZOBLOK</a:t>
            </a:r>
          </a:p>
          <a:p>
            <a:r>
              <a:rPr lang="pl-PL" sz="5200" spc="150" dirty="0">
                <a:solidFill>
                  <a:schemeClr val="tx1">
                    <a:lumMod val="50000"/>
                    <a:lumOff val="50000"/>
                  </a:schemeClr>
                </a:solidFill>
                <a:latin typeface="Titillium" pitchFamily="50" charset="-18"/>
                <a:cs typeface="Helvetica" panose="020B0604020202020204" pitchFamily="34" charset="0"/>
              </a:rPr>
              <a:t>Kluczowe informacje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5409" y="5473705"/>
            <a:ext cx="3511600" cy="2360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01971" y="2914029"/>
            <a:ext cx="3541135" cy="233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78878" y="722033"/>
            <a:ext cx="5761219" cy="1970039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106027" y="722033"/>
            <a:ext cx="3243353" cy="1970039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95408" y="2914029"/>
            <a:ext cx="3511600" cy="2331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203801"/>
      </p:ext>
    </p:extLst>
  </p:cSld>
  <p:clrMapOvr>
    <a:masterClrMapping/>
  </p:clrMapOvr>
  <p:transition>
    <p:fade thruBlk="1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18467</TotalTime>
  <Words>698</Words>
  <Application>Microsoft Office PowerPoint</Application>
  <PresentationFormat>Niestandardowy</PresentationFormat>
  <Paragraphs>240</Paragraphs>
  <Slides>18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11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18</vt:i4>
      </vt:variant>
    </vt:vector>
  </HeadingPairs>
  <TitlesOfParts>
    <vt:vector size="30" baseType="lpstr">
      <vt:lpstr>Aero Matics</vt:lpstr>
      <vt:lpstr>Aero Matics Light</vt:lpstr>
      <vt:lpstr>Arial</vt:lpstr>
      <vt:lpstr>Calibri</vt:lpstr>
      <vt:lpstr>DINPro</vt:lpstr>
      <vt:lpstr>Helevetica</vt:lpstr>
      <vt:lpstr>Helvetica</vt:lpstr>
      <vt:lpstr>Titilium</vt:lpstr>
      <vt:lpstr>TitiliumText22l</vt:lpstr>
      <vt:lpstr>Titillium</vt:lpstr>
      <vt:lpstr>Titillium Lt</vt:lpstr>
      <vt:lpstr>Office Theme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Dagmara Tymkow</dc:creator>
  <cp:lastModifiedBy>Anna Sypek</cp:lastModifiedBy>
  <cp:revision>573</cp:revision>
  <cp:lastPrinted>2017-01-20T13:35:19Z</cp:lastPrinted>
  <dcterms:created xsi:type="dcterms:W3CDTF">2014-11-01T11:14:55Z</dcterms:created>
  <dcterms:modified xsi:type="dcterms:W3CDTF">2020-05-05T10:02:11Z</dcterms:modified>
</cp:coreProperties>
</file>