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414" r:id="rId2"/>
    <p:sldId id="471" r:id="rId3"/>
    <p:sldId id="475" r:id="rId4"/>
    <p:sldId id="465" r:id="rId5"/>
    <p:sldId id="466" r:id="rId6"/>
    <p:sldId id="461" r:id="rId7"/>
    <p:sldId id="444" r:id="rId8"/>
    <p:sldId id="474" r:id="rId9"/>
    <p:sldId id="485" r:id="rId10"/>
    <p:sldId id="445" r:id="rId11"/>
    <p:sldId id="477" r:id="rId12"/>
    <p:sldId id="484" r:id="rId13"/>
    <p:sldId id="486" r:id="rId14"/>
    <p:sldId id="487" r:id="rId15"/>
    <p:sldId id="433" r:id="rId16"/>
  </p:sldIdLst>
  <p:sldSz cx="18291175" cy="10287000"/>
  <p:notesSz cx="6797675" cy="9926638"/>
  <p:defaultTextStyle>
    <a:defPPr>
      <a:defRPr lang="pl-PL"/>
    </a:defPPr>
    <a:lvl1pPr marL="0" algn="l" defTabSz="163302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6513" algn="l" defTabSz="163302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3027" algn="l" defTabSz="163302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9540" algn="l" defTabSz="163302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6054" algn="l" defTabSz="163302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82567" algn="l" defTabSz="163302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9081" algn="l" defTabSz="163302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15594" algn="l" defTabSz="163302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32108" algn="l" defTabSz="163302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53FF"/>
    <a:srgbClr val="6F1DB3"/>
    <a:srgbClr val="320CD6"/>
    <a:srgbClr val="5200DD"/>
    <a:srgbClr val="3F08C8"/>
    <a:srgbClr val="2A0AB2"/>
    <a:srgbClr val="000043"/>
    <a:srgbClr val="2553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778" autoAdjust="0"/>
  </p:normalViewPr>
  <p:slideViewPr>
    <p:cSldViewPr>
      <p:cViewPr varScale="1">
        <p:scale>
          <a:sx n="77" d="100"/>
          <a:sy n="77" d="100"/>
        </p:scale>
        <p:origin x="414" y="90"/>
      </p:cViewPr>
      <p:guideLst>
        <p:guide orient="horz" pos="3240"/>
        <p:guide pos="576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ygidus\3%20Controlling\Controlling%20operacyjny\1.%20Bazy%20danych\Prezentacje%20finansowe\2018_2019_3Q\Dane%20finansowe%202019_20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ygidus\3%20Controlling\Controlling%20operacyjny\1.%20Bazy%20danych\Prezentacje%20finansowe\2018_2019_3Q\Dane%20finansowe%202019_202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231854615347375E-2"/>
          <c:y val="3.0343998420979228E-2"/>
          <c:w val="0.89043284852072424"/>
          <c:h val="0.809221404477516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sprzed_ebitda_ogółem!$D$2</c:f>
              <c:strCache>
                <c:ptCount val="1"/>
                <c:pt idx="0">
                  <c:v>Przychody ze sprzedaży ogółem w TPLN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sprzed_ebitda_ogółem!$C$4:$C$8</c:f>
              <c:strCache>
                <c:ptCount val="3"/>
                <c:pt idx="0">
                  <c:v>3Q 2016/2017</c:v>
                </c:pt>
                <c:pt idx="1">
                  <c:v>3Q 2017/2018</c:v>
                </c:pt>
                <c:pt idx="2">
                  <c:v>3Q 2018/2019</c:v>
                </c:pt>
              </c:strCache>
            </c:strRef>
          </c:cat>
          <c:val>
            <c:numRef>
              <c:f>sprzed_ebitda_ogółem!$D$3:$D$6</c:f>
              <c:numCache>
                <c:formatCode>#,##0</c:formatCode>
                <c:ptCount val="4"/>
                <c:pt idx="0">
                  <c:v>66259</c:v>
                </c:pt>
                <c:pt idx="1">
                  <c:v>124452</c:v>
                </c:pt>
                <c:pt idx="2">
                  <c:v>168835.58226999998</c:v>
                </c:pt>
                <c:pt idx="3">
                  <c:v>160003.86964999998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5F-4C6C-85E5-58C6C51F5A28}"/>
            </c:ext>
          </c:extLst>
        </c:ser>
        <c:ser>
          <c:idx val="1"/>
          <c:order val="1"/>
          <c:tx>
            <c:strRef>
              <c:f>sprzed_ebitda_ogółem!$E$2</c:f>
              <c:strCache>
                <c:ptCount val="1"/>
                <c:pt idx="0">
                  <c:v>EBITDA w TPLN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 w="5715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63500" cap="rnd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cat>
            <c:strRef>
              <c:f>sprzed_ebitda_ogółem!$C$4:$C$8</c:f>
              <c:strCache>
                <c:ptCount val="3"/>
                <c:pt idx="0">
                  <c:v>3Q 2016/2017</c:v>
                </c:pt>
                <c:pt idx="1">
                  <c:v>3Q 2017/2018</c:v>
                </c:pt>
                <c:pt idx="2">
                  <c:v>3Q 2018/2019</c:v>
                </c:pt>
              </c:strCache>
            </c:strRef>
          </c:cat>
          <c:val>
            <c:numRef>
              <c:f>sprzed_ebitda_ogółem!$E$3:$E$6</c:f>
              <c:numCache>
                <c:formatCode>_-* #,##0\ _z_ł_-;\-* #,##0\ _z_ł_-;_-* "-"??\ _z_ł_-;_-@_-</c:formatCode>
                <c:ptCount val="4"/>
                <c:pt idx="0">
                  <c:v>14017</c:v>
                </c:pt>
                <c:pt idx="1">
                  <c:v>19365</c:v>
                </c:pt>
                <c:pt idx="2">
                  <c:v>18359.37672</c:v>
                </c:pt>
                <c:pt idx="3">
                  <c:v>17938.567999999974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C5F-4C6C-85E5-58C6C51F5A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"/>
        <c:overlap val="1"/>
        <c:axId val="368503136"/>
        <c:axId val="368497648"/>
      </c:barChart>
      <c:lineChart>
        <c:grouping val="standard"/>
        <c:varyColors val="0"/>
        <c:ser>
          <c:idx val="3"/>
          <c:order val="2"/>
          <c:tx>
            <c:strRef>
              <c:f>sprzed_ebitda_ogółem!$F$2</c:f>
              <c:strCache>
                <c:ptCount val="1"/>
                <c:pt idx="0">
                  <c:v>Marża EBITDA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sprzed_ebitda_ogółem!$C$3:$C$6</c:f>
              <c:strCache>
                <c:ptCount val="4"/>
                <c:pt idx="0">
                  <c:v>3Q 2015/2016</c:v>
                </c:pt>
                <c:pt idx="1">
                  <c:v>3Q 2016/2017</c:v>
                </c:pt>
                <c:pt idx="2">
                  <c:v>3Q 2017/2018</c:v>
                </c:pt>
                <c:pt idx="3">
                  <c:v>3Q 2018/2019</c:v>
                </c:pt>
              </c:strCache>
            </c:strRef>
          </c:cat>
          <c:val>
            <c:numRef>
              <c:f>sprzed_ebitda_ogółem!$F$3:$F$6</c:f>
              <c:numCache>
                <c:formatCode>0.0%</c:formatCode>
                <c:ptCount val="4"/>
                <c:pt idx="0">
                  <c:v>0.211548619810139</c:v>
                </c:pt>
                <c:pt idx="1">
                  <c:v>0.15560215986886511</c:v>
                </c:pt>
                <c:pt idx="2">
                  <c:v>0.10874115795472479</c:v>
                </c:pt>
                <c:pt idx="3">
                  <c:v>0.11211333850387271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C5F-4C6C-85E5-58C6C51F5A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8503528"/>
        <c:axId val="368494904"/>
      </c:lineChart>
      <c:catAx>
        <c:axId val="368503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pl-PL"/>
          </a:p>
        </c:txPr>
        <c:crossAx val="368497648"/>
        <c:crosses val="autoZero"/>
        <c:auto val="1"/>
        <c:lblAlgn val="ctr"/>
        <c:lblOffset val="100"/>
        <c:noMultiLvlLbl val="0"/>
      </c:catAx>
      <c:valAx>
        <c:axId val="368497648"/>
        <c:scaling>
          <c:orientation val="minMax"/>
          <c:max val="18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pl-PL"/>
          </a:p>
        </c:txPr>
        <c:crossAx val="368503136"/>
        <c:crosses val="autoZero"/>
        <c:crossBetween val="between"/>
        <c:majorUnit val="40000"/>
      </c:valAx>
      <c:valAx>
        <c:axId val="368494904"/>
        <c:scaling>
          <c:orientation val="minMax"/>
        </c:scaling>
        <c:delete val="1"/>
        <c:axPos val="r"/>
        <c:numFmt formatCode="#,##0" sourceLinked="0"/>
        <c:majorTickMark val="out"/>
        <c:minorTickMark val="none"/>
        <c:tickLblPos val="nextTo"/>
        <c:crossAx val="368503528"/>
        <c:crosses val="max"/>
        <c:crossBetween val="between"/>
        <c:majorUnit val="5000"/>
      </c:valAx>
      <c:catAx>
        <c:axId val="3685035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684949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185576999448009"/>
          <c:y val="0.93151869145459654"/>
          <c:w val="0.77531639137955621"/>
          <c:h val="6.08935336314639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>
          <a:latin typeface="Arial" panose="020B0604020202020204" pitchFamily="34" charset="0"/>
        </a:defRPr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616166263032128E-2"/>
          <c:y val="2.0741996611779483E-2"/>
          <c:w val="0.90453409299386311"/>
          <c:h val="0.83591023899838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sprzed_ebitda_ogółem!$D$27</c:f>
              <c:strCache>
                <c:ptCount val="1"/>
                <c:pt idx="0">
                  <c:v>Przychody ze sprzedaży ogółem w TPLN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sprzed_ebitda_ogółem!$C$4:$C$8</c:f>
              <c:strCache>
                <c:ptCount val="3"/>
                <c:pt idx="0">
                  <c:v>3Q 2016/2017</c:v>
                </c:pt>
                <c:pt idx="1">
                  <c:v>3Q 2017/2018</c:v>
                </c:pt>
                <c:pt idx="2">
                  <c:v>3Q 2018/2019</c:v>
                </c:pt>
              </c:strCache>
            </c:strRef>
          </c:cat>
          <c:val>
            <c:numRef>
              <c:f>sprzed_ebitda_ogółem!$D$28:$D$31</c:f>
              <c:numCache>
                <c:formatCode>#,##0</c:formatCode>
                <c:ptCount val="4"/>
                <c:pt idx="0">
                  <c:v>66259</c:v>
                </c:pt>
                <c:pt idx="1">
                  <c:v>70006</c:v>
                </c:pt>
                <c:pt idx="2">
                  <c:v>70432.145690000005</c:v>
                </c:pt>
                <c:pt idx="3">
                  <c:v>67498.056620000003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1B-4078-AE31-EAE8FC710235}"/>
            </c:ext>
          </c:extLst>
        </c:ser>
        <c:ser>
          <c:idx val="1"/>
          <c:order val="1"/>
          <c:tx>
            <c:strRef>
              <c:f>sprzed_ebitda_ogółem!$E$27</c:f>
              <c:strCache>
                <c:ptCount val="1"/>
                <c:pt idx="0">
                  <c:v>EBITDA w TPLN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63500" cap="rnd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cat>
            <c:strRef>
              <c:f>sprzed_ebitda_ogółem!$C$4:$C$8</c:f>
              <c:strCache>
                <c:ptCount val="3"/>
                <c:pt idx="0">
                  <c:v>3Q 2016/2017</c:v>
                </c:pt>
                <c:pt idx="1">
                  <c:v>3Q 2017/2018</c:v>
                </c:pt>
                <c:pt idx="2">
                  <c:v>3Q 2018/2019</c:v>
                </c:pt>
              </c:strCache>
            </c:strRef>
          </c:cat>
          <c:val>
            <c:numRef>
              <c:f>sprzed_ebitda_ogółem!$E$28:$E$31</c:f>
              <c:numCache>
                <c:formatCode>_-* #,##0\ _z_ł_-;\-* #,##0\ _z_ł_-;_-* "-"??\ _z_ł_-;_-@_-</c:formatCode>
                <c:ptCount val="4"/>
                <c:pt idx="0">
                  <c:v>14017</c:v>
                </c:pt>
                <c:pt idx="1">
                  <c:v>15074</c:v>
                </c:pt>
                <c:pt idx="2">
                  <c:v>12606.069240000012</c:v>
                </c:pt>
                <c:pt idx="3">
                  <c:v>11170.833749999991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51B-4078-AE31-EAE8FC7102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"/>
        <c:overlap val="1"/>
        <c:axId val="368493728"/>
        <c:axId val="368499608"/>
      </c:barChart>
      <c:lineChart>
        <c:grouping val="standard"/>
        <c:varyColors val="0"/>
        <c:ser>
          <c:idx val="3"/>
          <c:order val="2"/>
          <c:tx>
            <c:strRef>
              <c:f>sprzed_ebitda_ogółem!$F$27</c:f>
              <c:strCache>
                <c:ptCount val="1"/>
                <c:pt idx="0">
                  <c:v>Marża EBITDA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sprzed_ebitda_ogółem!$C$28:$C$31</c:f>
              <c:strCache>
                <c:ptCount val="4"/>
                <c:pt idx="0">
                  <c:v>3Q 2015/2016</c:v>
                </c:pt>
                <c:pt idx="1">
                  <c:v>3Q 2016/2017</c:v>
                </c:pt>
                <c:pt idx="2">
                  <c:v>3Q 2017/2018</c:v>
                </c:pt>
                <c:pt idx="3">
                  <c:v>3Q 2018/2019</c:v>
                </c:pt>
              </c:strCache>
            </c:strRef>
          </c:cat>
          <c:val>
            <c:numRef>
              <c:f>sprzed_ebitda_ogółem!$F$28:$F$31</c:f>
              <c:numCache>
                <c:formatCode>0.0%</c:formatCode>
                <c:ptCount val="4"/>
                <c:pt idx="0">
                  <c:v>0.211548619810139</c:v>
                </c:pt>
                <c:pt idx="1">
                  <c:v>0.21532440076564865</c:v>
                </c:pt>
                <c:pt idx="2">
                  <c:v>0.17898175778265163</c:v>
                </c:pt>
                <c:pt idx="3">
                  <c:v>0.16549859817282531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51B-4078-AE31-EAE8FC7102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8495688"/>
        <c:axId val="368495296"/>
      </c:lineChart>
      <c:catAx>
        <c:axId val="368493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pl-PL"/>
          </a:p>
        </c:txPr>
        <c:crossAx val="368499608"/>
        <c:crosses val="autoZero"/>
        <c:auto val="1"/>
        <c:lblAlgn val="ctr"/>
        <c:lblOffset val="100"/>
        <c:noMultiLvlLbl val="0"/>
      </c:catAx>
      <c:valAx>
        <c:axId val="368499608"/>
        <c:scaling>
          <c:orientation val="minMax"/>
          <c:max val="8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pl-PL"/>
          </a:p>
        </c:txPr>
        <c:crossAx val="368493728"/>
        <c:crosses val="autoZero"/>
        <c:crossBetween val="between"/>
        <c:majorUnit val="40000"/>
      </c:valAx>
      <c:valAx>
        <c:axId val="368495296"/>
        <c:scaling>
          <c:orientation val="minMax"/>
        </c:scaling>
        <c:delete val="1"/>
        <c:axPos val="r"/>
        <c:numFmt formatCode="#,##0" sourceLinked="0"/>
        <c:majorTickMark val="out"/>
        <c:minorTickMark val="none"/>
        <c:tickLblPos val="nextTo"/>
        <c:crossAx val="368495688"/>
        <c:crosses val="max"/>
        <c:crossBetween val="between"/>
        <c:majorUnit val="5000"/>
      </c:valAx>
      <c:catAx>
        <c:axId val="3684956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684952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185576999448009"/>
          <c:y val="0.93151869145459654"/>
          <c:w val="0.77531639137955621"/>
          <c:h val="6.08935336314639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aseline="0">
          <a:latin typeface="Arial" panose="020B0604020202020204" pitchFamily="34" charset="0"/>
        </a:defRPr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1D95D-375A-4BE6-A381-9D27EC7B61AC}" type="datetimeFigureOut">
              <a:rPr lang="pl-PL" smtClean="0"/>
              <a:t>2020-05-05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23750-5F67-4797-ABD9-FCDE9324688E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05043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838" y="3195638"/>
            <a:ext cx="15547499" cy="2205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676" y="5829300"/>
            <a:ext cx="12803823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6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3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6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2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9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5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2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7FC1-75C6-44E9-8330-C6F91825DA19}" type="datetimeFigureOut">
              <a:rPr lang="pl-PL" smtClean="0"/>
              <a:pPr/>
              <a:t>2020-05-05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884F3-D245-453D-BDBC-DBD6E3C9BD3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7FC1-75C6-44E9-8330-C6F91825DA19}" type="datetimeFigureOut">
              <a:rPr lang="pl-PL" smtClean="0"/>
              <a:pPr/>
              <a:t>2020-05-05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884F3-D245-453D-BDBC-DBD6E3C9BD3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528555" y="619125"/>
            <a:ext cx="8231029" cy="13165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9119" y="619125"/>
            <a:ext cx="24394584" cy="1316593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7FC1-75C6-44E9-8330-C6F91825DA19}" type="datetimeFigureOut">
              <a:rPr lang="pl-PL" smtClean="0"/>
              <a:pPr/>
              <a:t>2020-05-05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884F3-D245-453D-BDBC-DBD6E3C9BD3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7FC1-75C6-44E9-8330-C6F91825DA19}" type="datetimeFigureOut">
              <a:rPr lang="pl-PL" smtClean="0"/>
              <a:pPr/>
              <a:t>2020-05-05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884F3-D245-453D-BDBC-DBD6E3C9BD3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877" y="6610351"/>
            <a:ext cx="15547499" cy="2043113"/>
          </a:xfrm>
        </p:spPr>
        <p:txBody>
          <a:bodyPr anchor="t"/>
          <a:lstStyle>
            <a:lvl1pPr algn="l">
              <a:defRPr sz="7100" b="1" cap="all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877" y="4360070"/>
            <a:ext cx="15547499" cy="2250281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1651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3027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54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605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2567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908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559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210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7FC1-75C6-44E9-8330-C6F91825DA19}" type="datetimeFigureOut">
              <a:rPr lang="pl-PL" smtClean="0"/>
              <a:pPr/>
              <a:t>2020-05-05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884F3-D245-453D-BDBC-DBD6E3C9BD3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9117" y="3600450"/>
            <a:ext cx="16312808" cy="10184607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446779" y="3600450"/>
            <a:ext cx="16312806" cy="10184607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7FC1-75C6-44E9-8330-C6F91825DA19}" type="datetimeFigureOut">
              <a:rPr lang="pl-PL" smtClean="0"/>
              <a:pPr/>
              <a:t>2020-05-05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884F3-D245-453D-BDBC-DBD6E3C9BD3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559" y="411957"/>
            <a:ext cx="16462058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559" y="2302670"/>
            <a:ext cx="8081779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513" indent="0">
              <a:buNone/>
              <a:defRPr sz="3600" b="1"/>
            </a:lvl2pPr>
            <a:lvl3pPr marL="1633027" indent="0">
              <a:buNone/>
              <a:defRPr sz="3200" b="1"/>
            </a:lvl3pPr>
            <a:lvl4pPr marL="2449540" indent="0">
              <a:buNone/>
              <a:defRPr sz="2900" b="1"/>
            </a:lvl4pPr>
            <a:lvl5pPr marL="3266054" indent="0">
              <a:buNone/>
              <a:defRPr sz="2900" b="1"/>
            </a:lvl5pPr>
            <a:lvl6pPr marL="4082567" indent="0">
              <a:buNone/>
              <a:defRPr sz="2900" b="1"/>
            </a:lvl6pPr>
            <a:lvl7pPr marL="4899081" indent="0">
              <a:buNone/>
              <a:defRPr sz="2900" b="1"/>
            </a:lvl7pPr>
            <a:lvl8pPr marL="5715594" indent="0">
              <a:buNone/>
              <a:defRPr sz="2900" b="1"/>
            </a:lvl8pPr>
            <a:lvl9pPr marL="6532108" indent="0">
              <a:buNone/>
              <a:defRPr sz="2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559" y="3262313"/>
            <a:ext cx="8081779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1664" y="2302670"/>
            <a:ext cx="8084953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513" indent="0">
              <a:buNone/>
              <a:defRPr sz="3600" b="1"/>
            </a:lvl2pPr>
            <a:lvl3pPr marL="1633027" indent="0">
              <a:buNone/>
              <a:defRPr sz="3200" b="1"/>
            </a:lvl3pPr>
            <a:lvl4pPr marL="2449540" indent="0">
              <a:buNone/>
              <a:defRPr sz="2900" b="1"/>
            </a:lvl4pPr>
            <a:lvl5pPr marL="3266054" indent="0">
              <a:buNone/>
              <a:defRPr sz="2900" b="1"/>
            </a:lvl5pPr>
            <a:lvl6pPr marL="4082567" indent="0">
              <a:buNone/>
              <a:defRPr sz="2900" b="1"/>
            </a:lvl6pPr>
            <a:lvl7pPr marL="4899081" indent="0">
              <a:buNone/>
              <a:defRPr sz="2900" b="1"/>
            </a:lvl7pPr>
            <a:lvl8pPr marL="5715594" indent="0">
              <a:buNone/>
              <a:defRPr sz="2900" b="1"/>
            </a:lvl8pPr>
            <a:lvl9pPr marL="6532108" indent="0">
              <a:buNone/>
              <a:defRPr sz="2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1664" y="3262313"/>
            <a:ext cx="8084953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7FC1-75C6-44E9-8330-C6F91825DA19}" type="datetimeFigureOut">
              <a:rPr lang="pl-PL" smtClean="0"/>
              <a:pPr/>
              <a:t>2020-05-05</a:t>
            </a:fld>
            <a:endParaRPr lang="pl-P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884F3-D245-453D-BDBC-DBD6E3C9BD3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7FC1-75C6-44E9-8330-C6F91825DA19}" type="datetimeFigureOut">
              <a:rPr lang="pl-PL" smtClean="0"/>
              <a:pPr/>
              <a:t>2020-05-05</a:t>
            </a:fld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884F3-D245-453D-BDBC-DBD6E3C9BD3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7FC1-75C6-44E9-8330-C6F91825DA19}" type="datetimeFigureOut">
              <a:rPr lang="pl-PL" smtClean="0"/>
              <a:pPr/>
              <a:t>2020-05-05</a:t>
            </a:fld>
            <a:endParaRPr lang="pl-P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884F3-D245-453D-BDBC-DBD6E3C9BD3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560" y="409575"/>
            <a:ext cx="6017671" cy="1743075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1341" y="409576"/>
            <a:ext cx="10225275" cy="8779670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560" y="2152651"/>
            <a:ext cx="6017671" cy="7036595"/>
          </a:xfrm>
        </p:spPr>
        <p:txBody>
          <a:bodyPr/>
          <a:lstStyle>
            <a:lvl1pPr marL="0" indent="0">
              <a:buNone/>
              <a:defRPr sz="2500"/>
            </a:lvl1pPr>
            <a:lvl2pPr marL="816513" indent="0">
              <a:buNone/>
              <a:defRPr sz="2100"/>
            </a:lvl2pPr>
            <a:lvl3pPr marL="1633027" indent="0">
              <a:buNone/>
              <a:defRPr sz="1800"/>
            </a:lvl3pPr>
            <a:lvl4pPr marL="2449540" indent="0">
              <a:buNone/>
              <a:defRPr sz="1600"/>
            </a:lvl4pPr>
            <a:lvl5pPr marL="3266054" indent="0">
              <a:buNone/>
              <a:defRPr sz="1600"/>
            </a:lvl5pPr>
            <a:lvl6pPr marL="4082567" indent="0">
              <a:buNone/>
              <a:defRPr sz="1600"/>
            </a:lvl6pPr>
            <a:lvl7pPr marL="4899081" indent="0">
              <a:buNone/>
              <a:defRPr sz="1600"/>
            </a:lvl7pPr>
            <a:lvl8pPr marL="5715594" indent="0">
              <a:buNone/>
              <a:defRPr sz="1600"/>
            </a:lvl8pPr>
            <a:lvl9pPr marL="6532108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7FC1-75C6-44E9-8330-C6F91825DA19}" type="datetimeFigureOut">
              <a:rPr lang="pl-PL" smtClean="0"/>
              <a:pPr/>
              <a:t>2020-05-05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884F3-D245-453D-BDBC-DBD6E3C9BD3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5198" y="7200900"/>
            <a:ext cx="10974705" cy="85010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5198" y="919163"/>
            <a:ext cx="10974705" cy="6172200"/>
          </a:xfrm>
        </p:spPr>
        <p:txBody>
          <a:bodyPr/>
          <a:lstStyle>
            <a:lvl1pPr marL="0" indent="0">
              <a:buNone/>
              <a:defRPr sz="5700"/>
            </a:lvl1pPr>
            <a:lvl2pPr marL="816513" indent="0">
              <a:buNone/>
              <a:defRPr sz="5000"/>
            </a:lvl2pPr>
            <a:lvl3pPr marL="1633027" indent="0">
              <a:buNone/>
              <a:defRPr sz="4300"/>
            </a:lvl3pPr>
            <a:lvl4pPr marL="2449540" indent="0">
              <a:buNone/>
              <a:defRPr sz="3600"/>
            </a:lvl4pPr>
            <a:lvl5pPr marL="3266054" indent="0">
              <a:buNone/>
              <a:defRPr sz="3600"/>
            </a:lvl5pPr>
            <a:lvl6pPr marL="4082567" indent="0">
              <a:buNone/>
              <a:defRPr sz="3600"/>
            </a:lvl6pPr>
            <a:lvl7pPr marL="4899081" indent="0">
              <a:buNone/>
              <a:defRPr sz="3600"/>
            </a:lvl7pPr>
            <a:lvl8pPr marL="5715594" indent="0">
              <a:buNone/>
              <a:defRPr sz="3600"/>
            </a:lvl8pPr>
            <a:lvl9pPr marL="6532108" indent="0">
              <a:buNone/>
              <a:defRPr sz="3600"/>
            </a:lvl9pPr>
          </a:lstStyle>
          <a:p>
            <a:endParaRPr lang="pl-P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5198" y="8051007"/>
            <a:ext cx="10974705" cy="1207293"/>
          </a:xfrm>
        </p:spPr>
        <p:txBody>
          <a:bodyPr/>
          <a:lstStyle>
            <a:lvl1pPr marL="0" indent="0">
              <a:buNone/>
              <a:defRPr sz="2500"/>
            </a:lvl1pPr>
            <a:lvl2pPr marL="816513" indent="0">
              <a:buNone/>
              <a:defRPr sz="2100"/>
            </a:lvl2pPr>
            <a:lvl3pPr marL="1633027" indent="0">
              <a:buNone/>
              <a:defRPr sz="1800"/>
            </a:lvl3pPr>
            <a:lvl4pPr marL="2449540" indent="0">
              <a:buNone/>
              <a:defRPr sz="1600"/>
            </a:lvl4pPr>
            <a:lvl5pPr marL="3266054" indent="0">
              <a:buNone/>
              <a:defRPr sz="1600"/>
            </a:lvl5pPr>
            <a:lvl6pPr marL="4082567" indent="0">
              <a:buNone/>
              <a:defRPr sz="1600"/>
            </a:lvl6pPr>
            <a:lvl7pPr marL="4899081" indent="0">
              <a:buNone/>
              <a:defRPr sz="1600"/>
            </a:lvl7pPr>
            <a:lvl8pPr marL="5715594" indent="0">
              <a:buNone/>
              <a:defRPr sz="1600"/>
            </a:lvl8pPr>
            <a:lvl9pPr marL="6532108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7FC1-75C6-44E9-8330-C6F91825DA19}" type="datetimeFigureOut">
              <a:rPr lang="pl-PL" smtClean="0"/>
              <a:pPr/>
              <a:t>2020-05-05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884F3-D245-453D-BDBC-DBD6E3C9BD3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559" y="411957"/>
            <a:ext cx="16462058" cy="1714500"/>
          </a:xfrm>
          <a:prstGeom prst="rect">
            <a:avLst/>
          </a:prstGeom>
        </p:spPr>
        <p:txBody>
          <a:bodyPr vert="horz" lIns="163303" tIns="81651" rIns="163303" bIns="81651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559" y="2400301"/>
            <a:ext cx="16462058" cy="6788945"/>
          </a:xfrm>
          <a:prstGeom prst="rect">
            <a:avLst/>
          </a:prstGeom>
        </p:spPr>
        <p:txBody>
          <a:bodyPr vert="horz" lIns="163303" tIns="81651" rIns="163303" bIns="8165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559" y="9534526"/>
            <a:ext cx="4267941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27FC1-75C6-44E9-8330-C6F91825DA19}" type="datetimeFigureOut">
              <a:rPr lang="pl-PL" smtClean="0"/>
              <a:pPr/>
              <a:t>2020-05-05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9485" y="9534526"/>
            <a:ext cx="5792205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8675" y="9534526"/>
            <a:ext cx="4267941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884F3-D245-453D-BDBC-DBD6E3C9BD3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633027" rtl="0" eaLnBrk="1" latinLnBrk="0" hangingPunct="1">
        <a:spcBef>
          <a:spcPct val="0"/>
        </a:spcBef>
        <a:buNone/>
        <a:defRPr sz="7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2385" indent="-612385" algn="l" defTabSz="1633027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26834" indent="-510321" algn="l" defTabSz="1633027" rtl="0" eaLnBrk="1" latinLnBrk="0" hangingPunct="1">
        <a:spcBef>
          <a:spcPct val="20000"/>
        </a:spcBef>
        <a:buFont typeface="Arial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1284" indent="-408257" algn="l" defTabSz="1633027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797" indent="-408257" algn="l" defTabSz="1633027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4311" indent="-408257" algn="l" defTabSz="1633027" rtl="0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824" indent="-408257" algn="l" defTabSz="163302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7338" indent="-408257" algn="l" defTabSz="163302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851" indent="-408257" algn="l" defTabSz="163302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40365" indent="-408257" algn="l" defTabSz="163302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163302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513" algn="l" defTabSz="163302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3027" algn="l" defTabSz="163302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540" algn="l" defTabSz="163302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6054" algn="l" defTabSz="163302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567" algn="l" defTabSz="163302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9081" algn="l" defTabSz="163302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5594" algn="l" defTabSz="163302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2108" algn="l" defTabSz="163302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jpe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17" Type="http://schemas.openxmlformats.org/officeDocument/2006/relationships/image" Target="../media/image20.png"/><Relationship Id="rId25" Type="http://schemas.openxmlformats.org/officeDocument/2006/relationships/image" Target="../media/image28.jpe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jpe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jpe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48643" y="7824927"/>
            <a:ext cx="98832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sz="4800" dirty="0">
                <a:solidFill>
                  <a:schemeClr val="bg1"/>
                </a:solidFill>
                <a:latin typeface="TitiliumText22l"/>
              </a:rPr>
              <a:t>WYNIKI FINANSOWE</a:t>
            </a:r>
          </a:p>
          <a:p>
            <a:r>
              <a:rPr lang="pl-PL" altLang="pl-PL" sz="4800" dirty="0">
                <a:solidFill>
                  <a:schemeClr val="bg1"/>
                </a:solidFill>
                <a:latin typeface="TitiliumText22l"/>
              </a:rPr>
              <a:t>3Q 2018/2019</a:t>
            </a:r>
          </a:p>
        </p:txBody>
      </p:sp>
      <p:pic>
        <p:nvPicPr>
          <p:cNvPr id="7" name="Picture 4" descr="D:\IZOBLOK\IB CI\IZOBLOK_MATERIAŁY_ BIUROWE_druk\PRESENTATION\Elements\workingfile-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51" y="534988"/>
            <a:ext cx="5722843" cy="355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IZOBLOK\Prezentacje\GRAFIKA\IZOBLOK 20 lat rgb.png">
            <a:extLst>
              <a:ext uri="{FF2B5EF4-FFF2-40B4-BE49-F238E27FC236}">
                <a16:creationId xmlns:a16="http://schemas.microsoft.com/office/drawing/2014/main" id="{FFCB8EF9-0C18-422D-B562-14EA1408F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6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51" y="4675447"/>
            <a:ext cx="2037394" cy="288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512409"/>
      </p:ext>
    </p:extLst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14088245" y="5011791"/>
            <a:ext cx="2618182" cy="1884515"/>
          </a:xfrm>
          <a:prstGeom prst="rect">
            <a:avLst/>
          </a:prstGeom>
          <a:solidFill>
            <a:srgbClr val="000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 dirty="0">
              <a:solidFill>
                <a:schemeClr val="bg1"/>
              </a:solidFill>
              <a:latin typeface="Titilium"/>
              <a:cs typeface="Helvetica" pitchFamily="34" charset="0"/>
            </a:endParaRPr>
          </a:p>
          <a:p>
            <a:pPr algn="ctr"/>
            <a:r>
              <a:rPr lang="pl-PL" sz="2000" dirty="0">
                <a:solidFill>
                  <a:schemeClr val="bg1"/>
                </a:solidFill>
                <a:latin typeface="Titilium"/>
                <a:cs typeface="Helvetica" pitchFamily="34" charset="0"/>
              </a:rPr>
              <a:t>18 mln zł * </a:t>
            </a:r>
          </a:p>
          <a:p>
            <a:pPr algn="ctr"/>
            <a:r>
              <a:rPr lang="pl-PL" sz="1600" dirty="0">
                <a:solidFill>
                  <a:schemeClr val="bg1"/>
                </a:solidFill>
                <a:latin typeface="Titilium"/>
                <a:cs typeface="Helvetica" pitchFamily="34" charset="0"/>
              </a:rPr>
              <a:t>skonsolidowana EBIDTA</a:t>
            </a:r>
          </a:p>
          <a:p>
            <a:pPr algn="r"/>
            <a:r>
              <a:rPr lang="pl-PL" sz="1400" dirty="0">
                <a:solidFill>
                  <a:schemeClr val="bg1"/>
                </a:solidFill>
                <a:latin typeface="Titilium"/>
                <a:cs typeface="Helvetica" pitchFamily="34" charset="0"/>
              </a:rPr>
              <a:t>*3Q 2018/2019</a:t>
            </a:r>
          </a:p>
          <a:p>
            <a:pPr algn="ctr"/>
            <a:endParaRPr lang="pl-PL" sz="2000" dirty="0">
              <a:solidFill>
                <a:schemeClr val="bg1"/>
              </a:solidFill>
              <a:latin typeface="Titilium"/>
              <a:cs typeface="Helvetica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14088245" y="3127276"/>
            <a:ext cx="2618182" cy="1884515"/>
          </a:xfrm>
          <a:prstGeom prst="rect">
            <a:avLst/>
          </a:prstGeom>
          <a:solidFill>
            <a:srgbClr val="255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bg1"/>
                </a:solidFill>
                <a:latin typeface="Titilium"/>
                <a:cs typeface="Helvetica" pitchFamily="34" charset="0"/>
              </a:rPr>
              <a:t>160 mln zł*</a:t>
            </a:r>
          </a:p>
          <a:p>
            <a:pPr algn="ctr"/>
            <a:r>
              <a:rPr lang="pl-PL" sz="1600" dirty="0">
                <a:solidFill>
                  <a:schemeClr val="bg1"/>
                </a:solidFill>
                <a:latin typeface="Titilium"/>
                <a:cs typeface="Helvetica" pitchFamily="34" charset="0"/>
              </a:rPr>
              <a:t>skonsolidowane przychody ze sprzedaży</a:t>
            </a:r>
          </a:p>
          <a:p>
            <a:pPr algn="r"/>
            <a:r>
              <a:rPr lang="pl-PL" sz="2000" dirty="0">
                <a:solidFill>
                  <a:schemeClr val="bg1"/>
                </a:solidFill>
                <a:latin typeface="Titilium"/>
                <a:cs typeface="Helvetica" pitchFamily="34" charset="0"/>
              </a:rPr>
              <a:t>*</a:t>
            </a:r>
            <a:r>
              <a:rPr lang="pl-PL" sz="1400" dirty="0">
                <a:solidFill>
                  <a:schemeClr val="bg1"/>
                </a:solidFill>
                <a:latin typeface="Titilium"/>
                <a:cs typeface="Helvetica" pitchFamily="34" charset="0"/>
              </a:rPr>
              <a:t> 3Q 2018/2019</a:t>
            </a:r>
          </a:p>
        </p:txBody>
      </p:sp>
      <p:sp>
        <p:nvSpPr>
          <p:cNvPr id="8" name="Prostokąt 7"/>
          <p:cNvSpPr/>
          <p:nvPr/>
        </p:nvSpPr>
        <p:spPr>
          <a:xfrm>
            <a:off x="14088245" y="6853689"/>
            <a:ext cx="2618182" cy="1884515"/>
          </a:xfrm>
          <a:prstGeom prst="rect">
            <a:avLst/>
          </a:prstGeom>
          <a:solidFill>
            <a:srgbClr val="520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 dirty="0">
              <a:solidFill>
                <a:schemeClr val="bg1"/>
              </a:solidFill>
              <a:latin typeface="Titilium"/>
              <a:cs typeface="Helvetica" pitchFamily="34" charset="0"/>
            </a:endParaRPr>
          </a:p>
          <a:p>
            <a:pPr algn="ctr"/>
            <a:r>
              <a:rPr lang="pl-PL" sz="2000" dirty="0">
                <a:solidFill>
                  <a:schemeClr val="bg1"/>
                </a:solidFill>
                <a:latin typeface="Titilium"/>
                <a:cs typeface="Helvetica" pitchFamily="34" charset="0"/>
              </a:rPr>
              <a:t>21,2%*</a:t>
            </a:r>
          </a:p>
          <a:p>
            <a:pPr algn="ctr"/>
            <a:r>
              <a:rPr lang="pl-PL" sz="2000" dirty="0">
                <a:solidFill>
                  <a:schemeClr val="bg1"/>
                </a:solidFill>
                <a:latin typeface="Titilium"/>
                <a:cs typeface="Helvetica" pitchFamily="34" charset="0"/>
              </a:rPr>
              <a:t>wzrost wartości akcji</a:t>
            </a:r>
          </a:p>
          <a:p>
            <a:pPr algn="r"/>
            <a:r>
              <a:rPr lang="pl-PL" sz="1400" dirty="0">
                <a:solidFill>
                  <a:schemeClr val="bg1"/>
                </a:solidFill>
                <a:latin typeface="Titilium"/>
                <a:cs typeface="Helvetica" pitchFamily="34" charset="0"/>
              </a:rPr>
              <a:t>* 2011-03.2019</a:t>
            </a:r>
          </a:p>
          <a:p>
            <a:pPr algn="ctr"/>
            <a:endParaRPr lang="pl-PL" sz="2000" dirty="0">
              <a:solidFill>
                <a:schemeClr val="bg1"/>
              </a:solidFill>
              <a:latin typeface="Titilium"/>
              <a:cs typeface="Helvetica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4088245" y="1535087"/>
            <a:ext cx="2618182" cy="1594987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bg1"/>
                </a:solidFill>
                <a:latin typeface="Titilium"/>
                <a:cs typeface="Helvetica" pitchFamily="34" charset="0"/>
              </a:rPr>
              <a:t>35 mln zł*</a:t>
            </a:r>
          </a:p>
          <a:p>
            <a:pPr algn="ctr"/>
            <a:r>
              <a:rPr lang="pl-PL" sz="2000" dirty="0">
                <a:solidFill>
                  <a:schemeClr val="bg1"/>
                </a:solidFill>
                <a:latin typeface="Titilium"/>
                <a:cs typeface="Helvetica" pitchFamily="34" charset="0"/>
              </a:rPr>
              <a:t>wartość rynkowa</a:t>
            </a:r>
          </a:p>
          <a:p>
            <a:pPr algn="r"/>
            <a:r>
              <a:rPr lang="pl-PL" sz="1400" dirty="0">
                <a:solidFill>
                  <a:schemeClr val="bg1"/>
                </a:solidFill>
                <a:latin typeface="Titilium"/>
                <a:cs typeface="Helvetica" pitchFamily="34" charset="0"/>
              </a:rPr>
              <a:t>* na dzień 26.03.2019</a:t>
            </a:r>
          </a:p>
        </p:txBody>
      </p:sp>
      <p:sp>
        <p:nvSpPr>
          <p:cNvPr id="10" name="Prostokąt 9"/>
          <p:cNvSpPr/>
          <p:nvPr/>
        </p:nvSpPr>
        <p:spPr>
          <a:xfrm>
            <a:off x="505570" y="26988"/>
            <a:ext cx="6552728" cy="1508099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28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z="40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Kluczowe informacje</a:t>
            </a:r>
          </a:p>
          <a:p>
            <a:r>
              <a:rPr lang="pl-PL" sz="2400" spc="150" dirty="0">
                <a:solidFill>
                  <a:schemeClr val="bg1">
                    <a:lumMod val="6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GPW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2"/>
          <a:srcRect l="24406" t="21301" r="42914" b="38100"/>
          <a:stretch/>
        </p:blipFill>
        <p:spPr>
          <a:xfrm>
            <a:off x="1512739" y="1535086"/>
            <a:ext cx="9217024" cy="7203118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3"/>
          <a:srcRect l="57087" t="21301" r="25194" b="33900"/>
          <a:stretch/>
        </p:blipFill>
        <p:spPr>
          <a:xfrm>
            <a:off x="10788824" y="1535086"/>
            <a:ext cx="3240360" cy="720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929563"/>
      </p:ext>
    </p:extLst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504627" y="246956"/>
            <a:ext cx="11017224" cy="1677376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39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z="40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Wyniki finansowe 3Q 2018/2019</a:t>
            </a:r>
          </a:p>
          <a:p>
            <a:r>
              <a:rPr lang="pl-PL" sz="24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skonsolidowane i jednostkowe</a:t>
            </a:r>
            <a:endParaRPr lang="pl-PL" sz="2400" spc="150" dirty="0">
              <a:solidFill>
                <a:schemeClr val="bg1">
                  <a:lumMod val="65000"/>
                </a:schemeClr>
              </a:solidFill>
              <a:latin typeface="Titillium" pitchFamily="50" charset="-18"/>
              <a:cs typeface="Helvetica" panose="020B0604020202020204" pitchFamily="34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938882"/>
              </p:ext>
            </p:extLst>
          </p:nvPr>
        </p:nvGraphicFramePr>
        <p:xfrm>
          <a:off x="1800773" y="2212364"/>
          <a:ext cx="15049668" cy="67475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79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3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83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83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283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283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2086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tillium" panose="00000500000000000000" pitchFamily="50" charset="-18"/>
                        </a:rPr>
                        <a:t>3Q 2018/2019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tillium" panose="00000500000000000000" pitchFamily="50" charset="-18"/>
                        </a:rPr>
                        <a:t>3Q 2017/2018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tillium" panose="00000500000000000000" pitchFamily="50" charset="-18"/>
                        </a:rPr>
                        <a:t>Dynamika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tillium" panose="00000500000000000000" pitchFamily="50" charset="-18"/>
                        </a:rPr>
                        <a:t>3Q 2018/2019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tillium" panose="00000500000000000000" pitchFamily="50" charset="-18"/>
                        </a:rPr>
                        <a:t>3Q 2017/2018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tillium" panose="00000500000000000000" pitchFamily="50" charset="-18"/>
                        </a:rPr>
                        <a:t>Dynamika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09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Wyniki skonsolidowane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Wyniki jednostkowe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434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Przychody ze sprzedaży produktów i usług</a:t>
                      </a:r>
                      <a:endParaRPr lang="pl-PL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146 783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156 376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-6,1%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63 271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62 795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434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Przychody ze sprzedaży towarów i materiałów</a:t>
                      </a:r>
                      <a:endParaRPr lang="pl-PL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13 221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12 459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6,1%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7 161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4 703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52,3%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434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Przychody ze sprzedaży, razem</a:t>
                      </a:r>
                      <a:endParaRPr lang="pl-PL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160 004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168 836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-5,2%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70 432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67 498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4,3%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6434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Zysk ze sprzedaży </a:t>
                      </a:r>
                      <a:endParaRPr lang="pl-PL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-1 495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2 207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6 484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8 270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-21,6%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09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Zysk z działalności operacyjnej</a:t>
                      </a:r>
                    </a:p>
                  </a:txBody>
                  <a:tcPr marL="857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3 516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3 610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-2,6%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7 072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8 855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-20,1%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09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Amortyzacja</a:t>
                      </a:r>
                      <a:endParaRPr lang="pl-PL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14 422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14 749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-2,2%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4 099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3 751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9,3%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809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EBITDA</a:t>
                      </a:r>
                      <a:endParaRPr lang="pl-PL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17 939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18 359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-2,3%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11 171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12 606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-11,4%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809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5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Marża EBITDA</a:t>
                      </a:r>
                    </a:p>
                  </a:txBody>
                  <a:tcPr marL="857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1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11,2%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1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10,9%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1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1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15,9%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1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18,7%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1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-15,1%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809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Zysk (strata) brutto</a:t>
                      </a:r>
                    </a:p>
                  </a:txBody>
                  <a:tcPr marL="857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997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2 843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-64,9%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4 672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8 270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-43,5%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809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Zysk (strata)  netto</a:t>
                      </a:r>
                      <a:endParaRPr lang="pl-PL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2 011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2 141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-6,1%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3 695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6 541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-43,5%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809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ROS</a:t>
                      </a:r>
                      <a:endParaRPr lang="pl-PL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50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1,3%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1,3%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-0,9%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5,2%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9,7%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-45,9%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809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ROA</a:t>
                      </a:r>
                      <a:endParaRPr lang="pl-PL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50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1,0%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1,0%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-2,8%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1,9%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-43,6%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809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ROE</a:t>
                      </a:r>
                      <a:endParaRPr lang="pl-PL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50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1,9%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-8,6%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5,6%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-45,1%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1389128"/>
      </p:ext>
    </p:extLst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360611" y="318964"/>
            <a:ext cx="10945216" cy="1677376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39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z="40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Wyniki finansowe 3Q 2018/2019</a:t>
            </a:r>
          </a:p>
          <a:p>
            <a:r>
              <a:rPr lang="pl-PL" sz="24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skonsolidowane i jednostkowe</a:t>
            </a:r>
            <a:endParaRPr lang="pl-PL" sz="2400" spc="150" dirty="0">
              <a:solidFill>
                <a:schemeClr val="bg1">
                  <a:lumMod val="65000"/>
                </a:schemeClr>
              </a:solidFill>
              <a:latin typeface="Titillium" pitchFamily="50" charset="-18"/>
              <a:cs typeface="Helvetica" panose="020B0604020202020204" pitchFamily="34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975642"/>
              </p:ext>
            </p:extLst>
          </p:nvPr>
        </p:nvGraphicFramePr>
        <p:xfrm>
          <a:off x="1656755" y="2212363"/>
          <a:ext cx="15299997" cy="68195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57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7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71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71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71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571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571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7428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tillium" panose="00000500000000000000" pitchFamily="50" charset="-18"/>
                        </a:rPr>
                        <a:t>3Q 2018/2019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tillium" panose="00000500000000000000" pitchFamily="50" charset="-18"/>
                        </a:rPr>
                        <a:t>3Q 2017/2018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tillium" panose="00000500000000000000" pitchFamily="50" charset="-18"/>
                        </a:rPr>
                        <a:t>Dynamika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tillium" panose="00000500000000000000" pitchFamily="50" charset="-18"/>
                        </a:rPr>
                        <a:t>3Q 2018/2019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tillium" panose="00000500000000000000" pitchFamily="50" charset="-18"/>
                        </a:rPr>
                        <a:t>3Q 2017/2018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tillium" panose="00000500000000000000" pitchFamily="50" charset="-18"/>
                        </a:rPr>
                        <a:t>Dynamika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92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Wyniki skonsolidowane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Wyniki jednostkowe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519">
                <a:tc>
                  <a:txBody>
                    <a:bodyPr/>
                    <a:lstStyle/>
                    <a:p>
                      <a:pPr marL="0" algn="l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Przepływy pieniężne netto z działalności operacyjnej</a:t>
                      </a:r>
                    </a:p>
                  </a:txBody>
                  <a:tcPr marL="857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19 395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19 306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-0,5%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9 780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12 349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20,8%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519">
                <a:tc>
                  <a:txBody>
                    <a:bodyPr/>
                    <a:lstStyle/>
                    <a:p>
                      <a:pPr marL="0" algn="l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Przepływy pieniężne netto z działalności inwestycyjnej</a:t>
                      </a:r>
                    </a:p>
                  </a:txBody>
                  <a:tcPr marL="857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-17 220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-10 286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-13 711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-6 640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519">
                <a:tc>
                  <a:txBody>
                    <a:bodyPr/>
                    <a:lstStyle/>
                    <a:p>
                      <a:pPr marL="0" algn="l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Przepływy pieniężne netto z działalności finansowej</a:t>
                      </a:r>
                    </a:p>
                  </a:txBody>
                  <a:tcPr marL="857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-766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-8 945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3 554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-4 314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519">
                <a:tc>
                  <a:txBody>
                    <a:bodyPr/>
                    <a:lstStyle/>
                    <a:p>
                      <a:pPr marL="0" algn="l" defTabSz="1633027" rtl="0" eaLnBrk="1" fontAlgn="ctr" latinLnBrk="0" hangingPunct="1"/>
                      <a:r>
                        <a:rPr lang="pl-PL" sz="15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Przepływy pieniężne netto, razem</a:t>
                      </a:r>
                    </a:p>
                  </a:txBody>
                  <a:tcPr marL="857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1 408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-377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1 394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929">
                <a:tc>
                  <a:txBody>
                    <a:bodyPr/>
                    <a:lstStyle/>
                    <a:p>
                      <a:pPr marL="0" algn="l" defTabSz="1633027" rtl="0" eaLnBrk="1" fontAlgn="ctr" latinLnBrk="0" hangingPunct="1"/>
                      <a:endParaRPr lang="pl-PL" sz="15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57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31.01.2019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30.04.2018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endParaRPr lang="pl-PL" sz="1500" b="1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31.01.2019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30.04.2018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endParaRPr lang="pl-PL" sz="1500" b="1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929">
                <a:tc>
                  <a:txBody>
                    <a:bodyPr/>
                    <a:lstStyle/>
                    <a:p>
                      <a:pPr marL="0" algn="l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Aktywa trwałe</a:t>
                      </a:r>
                    </a:p>
                  </a:txBody>
                  <a:tcPr marL="857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136 528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138 849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-1,7%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150 255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150 447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-0,1%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929">
                <a:tc>
                  <a:txBody>
                    <a:bodyPr/>
                    <a:lstStyle/>
                    <a:p>
                      <a:pPr marL="0" algn="l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Aktywa obrotowe</a:t>
                      </a:r>
                    </a:p>
                  </a:txBody>
                  <a:tcPr marL="857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72 470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77 348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-6,3%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41 728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41 368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9929">
                <a:tc>
                  <a:txBody>
                    <a:bodyPr/>
                    <a:lstStyle/>
                    <a:p>
                      <a:pPr marL="0" algn="l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Zapasy</a:t>
                      </a:r>
                    </a:p>
                  </a:txBody>
                  <a:tcPr marL="857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24 229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23 328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13 624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12 226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11,4%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9929">
                <a:tc>
                  <a:txBody>
                    <a:bodyPr/>
                    <a:lstStyle/>
                    <a:p>
                      <a:pPr marL="0" algn="l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Należności z tyt. dostaw i usług</a:t>
                      </a:r>
                    </a:p>
                  </a:txBody>
                  <a:tcPr marL="857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34 618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42 391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-18,3%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20 575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22 238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-7,5%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9929">
                <a:tc>
                  <a:txBody>
                    <a:bodyPr/>
                    <a:lstStyle/>
                    <a:p>
                      <a:pPr marL="0" algn="l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Kapitał własny</a:t>
                      </a:r>
                    </a:p>
                  </a:txBody>
                  <a:tcPr marL="857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106 601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103 708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119 870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116 446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9929">
                <a:tc>
                  <a:txBody>
                    <a:bodyPr/>
                    <a:lstStyle/>
                    <a:p>
                      <a:pPr marL="0" algn="l" defTabSz="1633027" rtl="0" eaLnBrk="1" fontAlgn="ctr" latinLnBrk="0" hangingPunct="1"/>
                      <a:r>
                        <a:rPr lang="pl-PL" sz="15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Zobowiązania ogółem</a:t>
                      </a:r>
                    </a:p>
                  </a:txBody>
                  <a:tcPr marL="171450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102 397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112 489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-9,0%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72 114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75 370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-4,3%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9929">
                <a:tc>
                  <a:txBody>
                    <a:bodyPr/>
                    <a:lstStyle/>
                    <a:p>
                      <a:pPr marL="0" algn="l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Zobowiązania długoterminowe</a:t>
                      </a:r>
                    </a:p>
                  </a:txBody>
                  <a:tcPr marL="171450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54 696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51 650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5,9%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37 663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35 259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6,8%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9929">
                <a:tc>
                  <a:txBody>
                    <a:bodyPr/>
                    <a:lstStyle/>
                    <a:p>
                      <a:pPr marL="0" algn="l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Zobowiązania krótkoterminowe</a:t>
                      </a:r>
                    </a:p>
                  </a:txBody>
                  <a:tcPr marL="171450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47 700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60 839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-21,6%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34 450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40 110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-14,1%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79929">
                <a:tc>
                  <a:txBody>
                    <a:bodyPr/>
                    <a:lstStyle/>
                    <a:p>
                      <a:pPr marL="0" algn="l" defTabSz="1633027" rtl="0" eaLnBrk="1" fontAlgn="ctr" latinLnBrk="0" hangingPunct="1"/>
                      <a:r>
                        <a:rPr lang="pl-PL" sz="15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Aktywa/Pasywa, razem</a:t>
                      </a:r>
                    </a:p>
                  </a:txBody>
                  <a:tcPr marL="171450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208 998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216 197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-3,3%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191 983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191 815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633027" rtl="0" eaLnBrk="1" fontAlgn="ctr" latinLnBrk="0" hangingPunct="1"/>
                      <a:r>
                        <a:rPr lang="pl-PL" sz="15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2567432"/>
      </p:ext>
    </p:extLst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/>
          <p:cNvSpPr/>
          <p:nvPr/>
        </p:nvSpPr>
        <p:spPr>
          <a:xfrm>
            <a:off x="337231" y="271597"/>
            <a:ext cx="4842977" cy="2123652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28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z="40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Wyniki finansowe 3Q 2018/2019</a:t>
            </a:r>
          </a:p>
          <a:p>
            <a:r>
              <a:rPr lang="pl-PL" sz="24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skonsolidowane </a:t>
            </a:r>
            <a:endParaRPr lang="pl-PL" sz="2400" spc="150" dirty="0">
              <a:solidFill>
                <a:schemeClr val="bg1">
                  <a:lumMod val="65000"/>
                </a:schemeClr>
              </a:solidFill>
              <a:latin typeface="Titillium" pitchFamily="50" charset="-18"/>
              <a:cs typeface="Helvetica" panose="020B0604020202020204" pitchFamily="34" charset="0"/>
            </a:endParaRPr>
          </a:p>
        </p:txBody>
      </p:sp>
      <p:sp>
        <p:nvSpPr>
          <p:cNvPr id="23" name="Owal 22">
            <a:extLst>
              <a:ext uri="{FF2B5EF4-FFF2-40B4-BE49-F238E27FC236}">
                <a16:creationId xmlns:a16="http://schemas.microsoft.com/office/drawing/2014/main" id="{680C4085-9728-44A3-BD26-99A0B297157B}"/>
              </a:ext>
            </a:extLst>
          </p:cNvPr>
          <p:cNvSpPr/>
          <p:nvPr/>
        </p:nvSpPr>
        <p:spPr>
          <a:xfrm>
            <a:off x="17869182" y="220924"/>
            <a:ext cx="182880" cy="18288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24" name="Owal 23">
            <a:extLst>
              <a:ext uri="{FF2B5EF4-FFF2-40B4-BE49-F238E27FC236}">
                <a16:creationId xmlns:a16="http://schemas.microsoft.com/office/drawing/2014/main" id="{8AC898B5-9B12-4951-9C8B-0D4E9ECF5295}"/>
              </a:ext>
            </a:extLst>
          </p:cNvPr>
          <p:cNvSpPr/>
          <p:nvPr/>
        </p:nvSpPr>
        <p:spPr>
          <a:xfrm>
            <a:off x="17408077" y="220924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FD6FF7A0-7240-468A-9835-890D100BB7DB}"/>
              </a:ext>
            </a:extLst>
          </p:cNvPr>
          <p:cNvSpPr/>
          <p:nvPr/>
        </p:nvSpPr>
        <p:spPr>
          <a:xfrm>
            <a:off x="16488000" y="220924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27" name="Owal 26">
            <a:extLst>
              <a:ext uri="{FF2B5EF4-FFF2-40B4-BE49-F238E27FC236}">
                <a16:creationId xmlns:a16="http://schemas.microsoft.com/office/drawing/2014/main" id="{31FDD905-F417-49FB-BF62-35B46C2AA2B8}"/>
              </a:ext>
            </a:extLst>
          </p:cNvPr>
          <p:cNvSpPr/>
          <p:nvPr/>
        </p:nvSpPr>
        <p:spPr>
          <a:xfrm>
            <a:off x="16027200" y="220924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28" name="Owal 27">
            <a:extLst>
              <a:ext uri="{FF2B5EF4-FFF2-40B4-BE49-F238E27FC236}">
                <a16:creationId xmlns:a16="http://schemas.microsoft.com/office/drawing/2014/main" id="{1C799D77-A293-485C-B522-57A05A021CCD}"/>
              </a:ext>
            </a:extLst>
          </p:cNvPr>
          <p:cNvSpPr/>
          <p:nvPr/>
        </p:nvSpPr>
        <p:spPr>
          <a:xfrm>
            <a:off x="15566400" y="220924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29" name="Owal 28">
            <a:extLst>
              <a:ext uri="{FF2B5EF4-FFF2-40B4-BE49-F238E27FC236}">
                <a16:creationId xmlns:a16="http://schemas.microsoft.com/office/drawing/2014/main" id="{7D146B4D-B021-4C64-9A70-7F1D076239CC}"/>
              </a:ext>
            </a:extLst>
          </p:cNvPr>
          <p:cNvSpPr/>
          <p:nvPr/>
        </p:nvSpPr>
        <p:spPr>
          <a:xfrm>
            <a:off x="15105600" y="220924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30" name="Owal 29">
            <a:extLst>
              <a:ext uri="{FF2B5EF4-FFF2-40B4-BE49-F238E27FC236}">
                <a16:creationId xmlns:a16="http://schemas.microsoft.com/office/drawing/2014/main" id="{6E617D3C-1F0F-4E7B-AECC-A6A4F2FD4467}"/>
              </a:ext>
            </a:extLst>
          </p:cNvPr>
          <p:cNvSpPr/>
          <p:nvPr/>
        </p:nvSpPr>
        <p:spPr>
          <a:xfrm>
            <a:off x="14644800" y="220924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31" name="Owal 30">
            <a:extLst>
              <a:ext uri="{FF2B5EF4-FFF2-40B4-BE49-F238E27FC236}">
                <a16:creationId xmlns:a16="http://schemas.microsoft.com/office/drawing/2014/main" id="{16D4DAA6-6D03-4809-BD37-C915BADEF326}"/>
              </a:ext>
            </a:extLst>
          </p:cNvPr>
          <p:cNvSpPr/>
          <p:nvPr/>
        </p:nvSpPr>
        <p:spPr>
          <a:xfrm>
            <a:off x="14184000" y="220558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32" name="Owal 31">
            <a:extLst>
              <a:ext uri="{FF2B5EF4-FFF2-40B4-BE49-F238E27FC236}">
                <a16:creationId xmlns:a16="http://schemas.microsoft.com/office/drawing/2014/main" id="{FA903795-16D1-4B96-AAFF-46C1C1952BA7}"/>
              </a:ext>
            </a:extLst>
          </p:cNvPr>
          <p:cNvSpPr/>
          <p:nvPr/>
        </p:nvSpPr>
        <p:spPr>
          <a:xfrm>
            <a:off x="13723200" y="217718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33" name="Owal 32">
            <a:extLst>
              <a:ext uri="{FF2B5EF4-FFF2-40B4-BE49-F238E27FC236}">
                <a16:creationId xmlns:a16="http://schemas.microsoft.com/office/drawing/2014/main" id="{081486DD-6EFA-4807-9C2E-39CC0E0D3BB9}"/>
              </a:ext>
            </a:extLst>
          </p:cNvPr>
          <p:cNvSpPr/>
          <p:nvPr/>
        </p:nvSpPr>
        <p:spPr>
          <a:xfrm>
            <a:off x="13262400" y="217718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34" name="Owal 33">
            <a:extLst>
              <a:ext uri="{FF2B5EF4-FFF2-40B4-BE49-F238E27FC236}">
                <a16:creationId xmlns:a16="http://schemas.microsoft.com/office/drawing/2014/main" id="{267989E1-686B-460E-88A6-8E3209A830CB}"/>
              </a:ext>
            </a:extLst>
          </p:cNvPr>
          <p:cNvSpPr/>
          <p:nvPr/>
        </p:nvSpPr>
        <p:spPr>
          <a:xfrm>
            <a:off x="12801600" y="217718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D0D2D3"/>
              </a:solidFill>
            </a:endParaRPr>
          </a:p>
        </p:txBody>
      </p:sp>
      <p:sp>
        <p:nvSpPr>
          <p:cNvPr id="35" name="Owal 34">
            <a:extLst>
              <a:ext uri="{FF2B5EF4-FFF2-40B4-BE49-F238E27FC236}">
                <a16:creationId xmlns:a16="http://schemas.microsoft.com/office/drawing/2014/main" id="{0B1F290C-3DCB-4D00-804F-313DF7F8BC19}"/>
              </a:ext>
            </a:extLst>
          </p:cNvPr>
          <p:cNvSpPr/>
          <p:nvPr/>
        </p:nvSpPr>
        <p:spPr>
          <a:xfrm>
            <a:off x="12340800" y="217718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36" name="Owal 35">
            <a:extLst>
              <a:ext uri="{FF2B5EF4-FFF2-40B4-BE49-F238E27FC236}">
                <a16:creationId xmlns:a16="http://schemas.microsoft.com/office/drawing/2014/main" id="{03DE92F9-4FA1-4E3D-B96A-F23C867D1A7C}"/>
              </a:ext>
            </a:extLst>
          </p:cNvPr>
          <p:cNvSpPr/>
          <p:nvPr/>
        </p:nvSpPr>
        <p:spPr>
          <a:xfrm>
            <a:off x="11879695" y="217718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37" name="Owal 36">
            <a:extLst>
              <a:ext uri="{FF2B5EF4-FFF2-40B4-BE49-F238E27FC236}">
                <a16:creationId xmlns:a16="http://schemas.microsoft.com/office/drawing/2014/main" id="{7DB10C70-2BD5-4565-9A40-22E12470FEDA}"/>
              </a:ext>
            </a:extLst>
          </p:cNvPr>
          <p:cNvSpPr/>
          <p:nvPr/>
        </p:nvSpPr>
        <p:spPr>
          <a:xfrm>
            <a:off x="11418590" y="217718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38" name="Owal 37">
            <a:extLst>
              <a:ext uri="{FF2B5EF4-FFF2-40B4-BE49-F238E27FC236}">
                <a16:creationId xmlns:a16="http://schemas.microsoft.com/office/drawing/2014/main" id="{DD2315B3-6E0D-4189-8BA4-EB45FD848D6F}"/>
              </a:ext>
            </a:extLst>
          </p:cNvPr>
          <p:cNvSpPr/>
          <p:nvPr/>
        </p:nvSpPr>
        <p:spPr>
          <a:xfrm>
            <a:off x="10958400" y="216214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39" name="Owal 38">
            <a:extLst>
              <a:ext uri="{FF2B5EF4-FFF2-40B4-BE49-F238E27FC236}">
                <a16:creationId xmlns:a16="http://schemas.microsoft.com/office/drawing/2014/main" id="{38924B8A-8667-4155-8698-6EB3071533A1}"/>
              </a:ext>
            </a:extLst>
          </p:cNvPr>
          <p:cNvSpPr/>
          <p:nvPr/>
        </p:nvSpPr>
        <p:spPr>
          <a:xfrm>
            <a:off x="10496990" y="216214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40" name="Owal 39">
            <a:extLst>
              <a:ext uri="{FF2B5EF4-FFF2-40B4-BE49-F238E27FC236}">
                <a16:creationId xmlns:a16="http://schemas.microsoft.com/office/drawing/2014/main" id="{A24FB145-B20C-4201-A37C-E87F0DD3E90F}"/>
              </a:ext>
            </a:extLst>
          </p:cNvPr>
          <p:cNvSpPr/>
          <p:nvPr/>
        </p:nvSpPr>
        <p:spPr>
          <a:xfrm>
            <a:off x="10036800" y="213965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41" name="Owal 40">
            <a:extLst>
              <a:ext uri="{FF2B5EF4-FFF2-40B4-BE49-F238E27FC236}">
                <a16:creationId xmlns:a16="http://schemas.microsoft.com/office/drawing/2014/main" id="{C1460B1B-9B76-4365-ACF2-ACE1CAFDF546}"/>
              </a:ext>
            </a:extLst>
          </p:cNvPr>
          <p:cNvSpPr/>
          <p:nvPr/>
        </p:nvSpPr>
        <p:spPr>
          <a:xfrm>
            <a:off x="9576000" y="213965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44" name="Owal 22">
            <a:extLst>
              <a:ext uri="{FF2B5EF4-FFF2-40B4-BE49-F238E27FC236}">
                <a16:creationId xmlns:a16="http://schemas.microsoft.com/office/drawing/2014/main" id="{680C4085-9728-44A3-BD26-99A0B297157B}"/>
              </a:ext>
            </a:extLst>
          </p:cNvPr>
          <p:cNvSpPr/>
          <p:nvPr/>
        </p:nvSpPr>
        <p:spPr>
          <a:xfrm>
            <a:off x="16935678" y="213965"/>
            <a:ext cx="182880" cy="182880"/>
          </a:xfrm>
          <a:prstGeom prst="ellipse">
            <a:avLst/>
          </a:prstGeom>
          <a:solidFill>
            <a:srgbClr val="FF0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graphicFrame>
        <p:nvGraphicFramePr>
          <p:cNvPr id="42" name="Wykres 4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4185954"/>
              </p:ext>
            </p:extLst>
          </p:nvPr>
        </p:nvGraphicFramePr>
        <p:xfrm>
          <a:off x="1728763" y="2263180"/>
          <a:ext cx="15862194" cy="6768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05675907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/>
          <p:cNvSpPr/>
          <p:nvPr/>
        </p:nvSpPr>
        <p:spPr>
          <a:xfrm>
            <a:off x="321025" y="160203"/>
            <a:ext cx="4842977" cy="2123652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28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z="40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Wyniki finansowe 3Q 2018/2019</a:t>
            </a:r>
          </a:p>
          <a:p>
            <a:r>
              <a:rPr lang="pl-PL" sz="24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jednostkowe </a:t>
            </a:r>
            <a:endParaRPr lang="pl-PL" sz="2400" spc="150" dirty="0">
              <a:solidFill>
                <a:schemeClr val="bg1">
                  <a:lumMod val="65000"/>
                </a:schemeClr>
              </a:solidFill>
              <a:latin typeface="Titillium" pitchFamily="50" charset="-18"/>
              <a:cs typeface="Helvetica" panose="020B0604020202020204" pitchFamily="34" charset="0"/>
            </a:endParaRPr>
          </a:p>
        </p:txBody>
      </p:sp>
      <p:sp>
        <p:nvSpPr>
          <p:cNvPr id="23" name="Owal 22">
            <a:extLst>
              <a:ext uri="{FF2B5EF4-FFF2-40B4-BE49-F238E27FC236}">
                <a16:creationId xmlns:a16="http://schemas.microsoft.com/office/drawing/2014/main" id="{680C4085-9728-44A3-BD26-99A0B297157B}"/>
              </a:ext>
            </a:extLst>
          </p:cNvPr>
          <p:cNvSpPr/>
          <p:nvPr/>
        </p:nvSpPr>
        <p:spPr>
          <a:xfrm>
            <a:off x="17869182" y="220924"/>
            <a:ext cx="182880" cy="18288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24" name="Owal 23">
            <a:extLst>
              <a:ext uri="{FF2B5EF4-FFF2-40B4-BE49-F238E27FC236}">
                <a16:creationId xmlns:a16="http://schemas.microsoft.com/office/drawing/2014/main" id="{8AC898B5-9B12-4951-9C8B-0D4E9ECF5295}"/>
              </a:ext>
            </a:extLst>
          </p:cNvPr>
          <p:cNvSpPr/>
          <p:nvPr/>
        </p:nvSpPr>
        <p:spPr>
          <a:xfrm>
            <a:off x="17408077" y="220924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FD6FF7A0-7240-468A-9835-890D100BB7DB}"/>
              </a:ext>
            </a:extLst>
          </p:cNvPr>
          <p:cNvSpPr/>
          <p:nvPr/>
        </p:nvSpPr>
        <p:spPr>
          <a:xfrm>
            <a:off x="16488000" y="220924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27" name="Owal 26">
            <a:extLst>
              <a:ext uri="{FF2B5EF4-FFF2-40B4-BE49-F238E27FC236}">
                <a16:creationId xmlns:a16="http://schemas.microsoft.com/office/drawing/2014/main" id="{31FDD905-F417-49FB-BF62-35B46C2AA2B8}"/>
              </a:ext>
            </a:extLst>
          </p:cNvPr>
          <p:cNvSpPr/>
          <p:nvPr/>
        </p:nvSpPr>
        <p:spPr>
          <a:xfrm>
            <a:off x="16027200" y="220924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28" name="Owal 27">
            <a:extLst>
              <a:ext uri="{FF2B5EF4-FFF2-40B4-BE49-F238E27FC236}">
                <a16:creationId xmlns:a16="http://schemas.microsoft.com/office/drawing/2014/main" id="{1C799D77-A293-485C-B522-57A05A021CCD}"/>
              </a:ext>
            </a:extLst>
          </p:cNvPr>
          <p:cNvSpPr/>
          <p:nvPr/>
        </p:nvSpPr>
        <p:spPr>
          <a:xfrm>
            <a:off x="15566400" y="220924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29" name="Owal 28">
            <a:extLst>
              <a:ext uri="{FF2B5EF4-FFF2-40B4-BE49-F238E27FC236}">
                <a16:creationId xmlns:a16="http://schemas.microsoft.com/office/drawing/2014/main" id="{7D146B4D-B021-4C64-9A70-7F1D076239CC}"/>
              </a:ext>
            </a:extLst>
          </p:cNvPr>
          <p:cNvSpPr/>
          <p:nvPr/>
        </p:nvSpPr>
        <p:spPr>
          <a:xfrm>
            <a:off x="15105600" y="220924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30" name="Owal 29">
            <a:extLst>
              <a:ext uri="{FF2B5EF4-FFF2-40B4-BE49-F238E27FC236}">
                <a16:creationId xmlns:a16="http://schemas.microsoft.com/office/drawing/2014/main" id="{6E617D3C-1F0F-4E7B-AECC-A6A4F2FD4467}"/>
              </a:ext>
            </a:extLst>
          </p:cNvPr>
          <p:cNvSpPr/>
          <p:nvPr/>
        </p:nvSpPr>
        <p:spPr>
          <a:xfrm>
            <a:off x="14644800" y="220924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31" name="Owal 30">
            <a:extLst>
              <a:ext uri="{FF2B5EF4-FFF2-40B4-BE49-F238E27FC236}">
                <a16:creationId xmlns:a16="http://schemas.microsoft.com/office/drawing/2014/main" id="{16D4DAA6-6D03-4809-BD37-C915BADEF326}"/>
              </a:ext>
            </a:extLst>
          </p:cNvPr>
          <p:cNvSpPr/>
          <p:nvPr/>
        </p:nvSpPr>
        <p:spPr>
          <a:xfrm>
            <a:off x="14184000" y="220558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32" name="Owal 31">
            <a:extLst>
              <a:ext uri="{FF2B5EF4-FFF2-40B4-BE49-F238E27FC236}">
                <a16:creationId xmlns:a16="http://schemas.microsoft.com/office/drawing/2014/main" id="{FA903795-16D1-4B96-AAFF-46C1C1952BA7}"/>
              </a:ext>
            </a:extLst>
          </p:cNvPr>
          <p:cNvSpPr/>
          <p:nvPr/>
        </p:nvSpPr>
        <p:spPr>
          <a:xfrm>
            <a:off x="13723200" y="217718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33" name="Owal 32">
            <a:extLst>
              <a:ext uri="{FF2B5EF4-FFF2-40B4-BE49-F238E27FC236}">
                <a16:creationId xmlns:a16="http://schemas.microsoft.com/office/drawing/2014/main" id="{081486DD-6EFA-4807-9C2E-39CC0E0D3BB9}"/>
              </a:ext>
            </a:extLst>
          </p:cNvPr>
          <p:cNvSpPr/>
          <p:nvPr/>
        </p:nvSpPr>
        <p:spPr>
          <a:xfrm>
            <a:off x="13262400" y="217718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34" name="Owal 33">
            <a:extLst>
              <a:ext uri="{FF2B5EF4-FFF2-40B4-BE49-F238E27FC236}">
                <a16:creationId xmlns:a16="http://schemas.microsoft.com/office/drawing/2014/main" id="{267989E1-686B-460E-88A6-8E3209A830CB}"/>
              </a:ext>
            </a:extLst>
          </p:cNvPr>
          <p:cNvSpPr/>
          <p:nvPr/>
        </p:nvSpPr>
        <p:spPr>
          <a:xfrm>
            <a:off x="12801600" y="217718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D0D2D3"/>
              </a:solidFill>
            </a:endParaRPr>
          </a:p>
        </p:txBody>
      </p:sp>
      <p:sp>
        <p:nvSpPr>
          <p:cNvPr id="35" name="Owal 34">
            <a:extLst>
              <a:ext uri="{FF2B5EF4-FFF2-40B4-BE49-F238E27FC236}">
                <a16:creationId xmlns:a16="http://schemas.microsoft.com/office/drawing/2014/main" id="{0B1F290C-3DCB-4D00-804F-313DF7F8BC19}"/>
              </a:ext>
            </a:extLst>
          </p:cNvPr>
          <p:cNvSpPr/>
          <p:nvPr/>
        </p:nvSpPr>
        <p:spPr>
          <a:xfrm>
            <a:off x="12340800" y="217718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36" name="Owal 35">
            <a:extLst>
              <a:ext uri="{FF2B5EF4-FFF2-40B4-BE49-F238E27FC236}">
                <a16:creationId xmlns:a16="http://schemas.microsoft.com/office/drawing/2014/main" id="{03DE92F9-4FA1-4E3D-B96A-F23C867D1A7C}"/>
              </a:ext>
            </a:extLst>
          </p:cNvPr>
          <p:cNvSpPr/>
          <p:nvPr/>
        </p:nvSpPr>
        <p:spPr>
          <a:xfrm>
            <a:off x="11879695" y="217718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37" name="Owal 36">
            <a:extLst>
              <a:ext uri="{FF2B5EF4-FFF2-40B4-BE49-F238E27FC236}">
                <a16:creationId xmlns:a16="http://schemas.microsoft.com/office/drawing/2014/main" id="{7DB10C70-2BD5-4565-9A40-22E12470FEDA}"/>
              </a:ext>
            </a:extLst>
          </p:cNvPr>
          <p:cNvSpPr/>
          <p:nvPr/>
        </p:nvSpPr>
        <p:spPr>
          <a:xfrm>
            <a:off x="11418590" y="217718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38" name="Owal 37">
            <a:extLst>
              <a:ext uri="{FF2B5EF4-FFF2-40B4-BE49-F238E27FC236}">
                <a16:creationId xmlns:a16="http://schemas.microsoft.com/office/drawing/2014/main" id="{DD2315B3-6E0D-4189-8BA4-EB45FD848D6F}"/>
              </a:ext>
            </a:extLst>
          </p:cNvPr>
          <p:cNvSpPr/>
          <p:nvPr/>
        </p:nvSpPr>
        <p:spPr>
          <a:xfrm>
            <a:off x="10958400" y="216214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39" name="Owal 38">
            <a:extLst>
              <a:ext uri="{FF2B5EF4-FFF2-40B4-BE49-F238E27FC236}">
                <a16:creationId xmlns:a16="http://schemas.microsoft.com/office/drawing/2014/main" id="{38924B8A-8667-4155-8698-6EB3071533A1}"/>
              </a:ext>
            </a:extLst>
          </p:cNvPr>
          <p:cNvSpPr/>
          <p:nvPr/>
        </p:nvSpPr>
        <p:spPr>
          <a:xfrm>
            <a:off x="10496990" y="216214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40" name="Owal 39">
            <a:extLst>
              <a:ext uri="{FF2B5EF4-FFF2-40B4-BE49-F238E27FC236}">
                <a16:creationId xmlns:a16="http://schemas.microsoft.com/office/drawing/2014/main" id="{A24FB145-B20C-4201-A37C-E87F0DD3E90F}"/>
              </a:ext>
            </a:extLst>
          </p:cNvPr>
          <p:cNvSpPr/>
          <p:nvPr/>
        </p:nvSpPr>
        <p:spPr>
          <a:xfrm>
            <a:off x="10036800" y="213965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41" name="Owal 40">
            <a:extLst>
              <a:ext uri="{FF2B5EF4-FFF2-40B4-BE49-F238E27FC236}">
                <a16:creationId xmlns:a16="http://schemas.microsoft.com/office/drawing/2014/main" id="{C1460B1B-9B76-4365-ACF2-ACE1CAFDF546}"/>
              </a:ext>
            </a:extLst>
          </p:cNvPr>
          <p:cNvSpPr/>
          <p:nvPr/>
        </p:nvSpPr>
        <p:spPr>
          <a:xfrm>
            <a:off x="9576000" y="213965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44" name="Owal 22">
            <a:extLst>
              <a:ext uri="{FF2B5EF4-FFF2-40B4-BE49-F238E27FC236}">
                <a16:creationId xmlns:a16="http://schemas.microsoft.com/office/drawing/2014/main" id="{680C4085-9728-44A3-BD26-99A0B297157B}"/>
              </a:ext>
            </a:extLst>
          </p:cNvPr>
          <p:cNvSpPr/>
          <p:nvPr/>
        </p:nvSpPr>
        <p:spPr>
          <a:xfrm>
            <a:off x="16935678" y="213965"/>
            <a:ext cx="182880" cy="182880"/>
          </a:xfrm>
          <a:prstGeom prst="ellipse">
            <a:avLst/>
          </a:prstGeom>
          <a:solidFill>
            <a:srgbClr val="FF0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graphicFrame>
        <p:nvGraphicFramePr>
          <p:cNvPr id="43" name="Wykres 4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3433304"/>
              </p:ext>
            </p:extLst>
          </p:nvPr>
        </p:nvGraphicFramePr>
        <p:xfrm>
          <a:off x="1224707" y="2263180"/>
          <a:ext cx="16183369" cy="7056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2945422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IZOBLOK\IB CI\IZOBLOK_MATERIAŁY_ BIUROWE_druk\PRESENTATION\Elements\workingfile_red-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260" y="3847356"/>
            <a:ext cx="6468327" cy="2479913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1922648" y="6778278"/>
            <a:ext cx="68405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2000" dirty="0">
                <a:solidFill>
                  <a:schemeClr val="bg1"/>
                </a:solidFill>
                <a:latin typeface="Titillium" pitchFamily="50" charset="-18"/>
                <a:cs typeface="Helvetica" pitchFamily="34" charset="0"/>
              </a:rPr>
              <a:t>Jarosław  Sygidus, Dyrektor Finansowy</a:t>
            </a:r>
          </a:p>
          <a:p>
            <a:pPr algn="r"/>
            <a:r>
              <a:rPr lang="pl-PL" sz="2000" b="1" dirty="0">
                <a:solidFill>
                  <a:schemeClr val="bg1"/>
                </a:solidFill>
                <a:latin typeface="Titillium" pitchFamily="50" charset="-18"/>
                <a:cs typeface="Helvetica" pitchFamily="34" charset="0"/>
              </a:rPr>
              <a:t>t</a:t>
            </a:r>
            <a:r>
              <a:rPr lang="pl-PL" sz="2000" dirty="0">
                <a:solidFill>
                  <a:schemeClr val="bg1"/>
                </a:solidFill>
                <a:latin typeface="Titillium" pitchFamily="50" charset="-18"/>
                <a:cs typeface="Helvetica" pitchFamily="34" charset="0"/>
              </a:rPr>
              <a:t>  </a:t>
            </a:r>
            <a:r>
              <a:rPr lang="en-US" sz="2000" dirty="0">
                <a:solidFill>
                  <a:schemeClr val="bg1"/>
                </a:solidFill>
                <a:latin typeface="Titillium" pitchFamily="50" charset="-18"/>
                <a:cs typeface="Helvetica" pitchFamily="34" charset="0"/>
              </a:rPr>
              <a:t>+48</a:t>
            </a:r>
            <a:r>
              <a:rPr lang="pl-PL" sz="2000" dirty="0">
                <a:solidFill>
                  <a:schemeClr val="bg1"/>
                </a:solidFill>
                <a:latin typeface="Titillium" pitchFamily="50" charset="-18"/>
                <a:cs typeface="Helvetica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itillium" pitchFamily="50" charset="-18"/>
                <a:cs typeface="Helvetica" pitchFamily="34" charset="0"/>
              </a:rPr>
              <a:t> 32 77 25 720 </a:t>
            </a:r>
            <a:endParaRPr lang="pl-PL" sz="2000" dirty="0">
              <a:solidFill>
                <a:schemeClr val="bg1"/>
              </a:solidFill>
              <a:latin typeface="Titillium" pitchFamily="50" charset="-18"/>
              <a:cs typeface="Helvetica" pitchFamily="34" charset="0"/>
            </a:endParaRPr>
          </a:p>
          <a:p>
            <a:pPr algn="r"/>
            <a:r>
              <a:rPr lang="pl-PL" sz="2000" b="1" dirty="0">
                <a:solidFill>
                  <a:schemeClr val="bg1"/>
                </a:solidFill>
                <a:latin typeface="Titillium" pitchFamily="50" charset="-18"/>
                <a:cs typeface="Helvetica" pitchFamily="34" charset="0"/>
              </a:rPr>
              <a:t>e</a:t>
            </a:r>
            <a:r>
              <a:rPr lang="pl-PL" sz="2000" dirty="0">
                <a:solidFill>
                  <a:schemeClr val="bg1"/>
                </a:solidFill>
                <a:latin typeface="Titillium" pitchFamily="50" charset="-18"/>
                <a:cs typeface="Helvetica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itillium" pitchFamily="50" charset="-18"/>
                <a:cs typeface="Helvetica" pitchFamily="34" charset="0"/>
              </a:rPr>
              <a:t> </a:t>
            </a:r>
            <a:r>
              <a:rPr lang="pl-PL" sz="2000" dirty="0">
                <a:solidFill>
                  <a:schemeClr val="bg1"/>
                </a:solidFill>
                <a:latin typeface="Titillium" pitchFamily="50" charset="-18"/>
                <a:cs typeface="Helvetica" pitchFamily="34" charset="0"/>
              </a:rPr>
              <a:t>jaroslaw.sygidus@izoblok.pl</a:t>
            </a:r>
          </a:p>
        </p:txBody>
      </p:sp>
      <p:sp>
        <p:nvSpPr>
          <p:cNvPr id="3" name="Prostokąt 2"/>
          <p:cNvSpPr/>
          <p:nvPr/>
        </p:nvSpPr>
        <p:spPr>
          <a:xfrm>
            <a:off x="15050243" y="8083713"/>
            <a:ext cx="1728192" cy="3001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4345707"/>
      </p:ext>
    </p:ext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9926497" y="823020"/>
            <a:ext cx="6059849" cy="1277267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 Lt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od </a:t>
            </a:r>
            <a:r>
              <a:rPr lang="pl-PL" sz="2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2016</a:t>
            </a:r>
            <a:r>
              <a:rPr lang="pl-PL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 </a:t>
            </a:r>
          </a:p>
        </p:txBody>
      </p:sp>
      <p:sp>
        <p:nvSpPr>
          <p:cNvPr id="5" name="Prostokąt 4"/>
          <p:cNvSpPr/>
          <p:nvPr/>
        </p:nvSpPr>
        <p:spPr>
          <a:xfrm>
            <a:off x="13234588" y="2767236"/>
            <a:ext cx="4191920" cy="1431155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 Lt" pitchFamily="50" charset="-18"/>
                <a:cs typeface="Helvetica" panose="020B0604020202020204" pitchFamily="34" charset="0"/>
              </a:rPr>
              <a:t>IZOBLOK GmbH</a:t>
            </a:r>
          </a:p>
          <a:p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(dawniej SSW PearlFoam GmbH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ero Matics Light" panose="020B0303060101010101" pitchFamily="34" charset="0"/>
                <a:cs typeface="Helvetica" panose="020B0604020202020204" pitchFamily="34" charset="0"/>
              </a:rPr>
              <a:t>)</a:t>
            </a:r>
          </a:p>
          <a:p>
            <a:r>
              <a:rPr lang="pl-PL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od </a:t>
            </a:r>
            <a:r>
              <a:rPr lang="pl-PL" sz="2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1997 </a:t>
            </a:r>
          </a:p>
        </p:txBody>
      </p:sp>
      <p:sp>
        <p:nvSpPr>
          <p:cNvPr id="6" name="Prostokąt 5"/>
          <p:cNvSpPr/>
          <p:nvPr/>
        </p:nvSpPr>
        <p:spPr>
          <a:xfrm>
            <a:off x="5689203" y="2767236"/>
            <a:ext cx="3806552" cy="1123378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 Lt" pitchFamily="50" charset="-18"/>
                <a:cs typeface="Helvetica" panose="020B0604020202020204" pitchFamily="34" charset="0"/>
              </a:rPr>
              <a:t>IZOBLOK S.A.</a:t>
            </a:r>
          </a:p>
          <a:p>
            <a:r>
              <a:rPr lang="pl-PL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od </a:t>
            </a:r>
            <a:r>
              <a:rPr lang="pl-PL" sz="2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1998</a:t>
            </a:r>
            <a:r>
              <a:rPr lang="pl-PL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 </a:t>
            </a:r>
          </a:p>
        </p:txBody>
      </p:sp>
      <p:sp>
        <p:nvSpPr>
          <p:cNvPr id="7" name="Prostokąt 6"/>
          <p:cNvSpPr/>
          <p:nvPr/>
        </p:nvSpPr>
        <p:spPr>
          <a:xfrm>
            <a:off x="6866306" y="2275374"/>
            <a:ext cx="21918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l-PL" sz="2000" dirty="0">
                <a:solidFill>
                  <a:srgbClr val="FF004A"/>
                </a:solidFill>
                <a:latin typeface="Titillium Lt" pitchFamily="50" charset="-18"/>
                <a:cs typeface="Arial" panose="020B0604020202020204" pitchFamily="34" charset="0"/>
              </a:rPr>
              <a:t>notowana na </a:t>
            </a:r>
            <a:r>
              <a:rPr lang="pl-PL" sz="2000" b="1" dirty="0">
                <a:solidFill>
                  <a:srgbClr val="FF004A"/>
                </a:solidFill>
                <a:latin typeface="Titillium Lt" pitchFamily="50" charset="-18"/>
                <a:cs typeface="Arial" panose="020B0604020202020204" pitchFamily="34" charset="0"/>
              </a:rPr>
              <a:t>GPW</a:t>
            </a:r>
          </a:p>
          <a:p>
            <a:pPr algn="r"/>
            <a:r>
              <a:rPr lang="pl-PL" sz="2000" dirty="0">
                <a:solidFill>
                  <a:srgbClr val="FF004A"/>
                </a:solidFill>
                <a:latin typeface="Titillium Lt" pitchFamily="50" charset="-18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8" name="Prostokąt 7"/>
          <p:cNvSpPr/>
          <p:nvPr/>
        </p:nvSpPr>
        <p:spPr>
          <a:xfrm>
            <a:off x="9922220" y="4135388"/>
            <a:ext cx="3557769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ero Matics" panose="020B0603060101010101" pitchFamily="34" charset="0"/>
                <a:cs typeface="Helvetica" panose="020B0604020202020204" pitchFamily="34" charset="0"/>
              </a:rPr>
              <a:t>Nr. 1</a:t>
            </a:r>
          </a:p>
          <a:p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  <a:latin typeface="Aero Matics" panose="020B0603060101010101" pitchFamily="34" charset="0"/>
                <a:cs typeface="Helvetica" panose="020B0604020202020204" pitchFamily="34" charset="0"/>
              </a:rPr>
              <a:t>25%</a:t>
            </a:r>
          </a:p>
          <a:p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europejski rynek EPP </a:t>
            </a:r>
          </a:p>
          <a:p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dla branży motoryzacyjnej</a:t>
            </a:r>
          </a:p>
        </p:txBody>
      </p:sp>
      <p:sp>
        <p:nvSpPr>
          <p:cNvPr id="9" name="object 2"/>
          <p:cNvSpPr/>
          <p:nvPr/>
        </p:nvSpPr>
        <p:spPr>
          <a:xfrm>
            <a:off x="10026245" y="2335188"/>
            <a:ext cx="847534" cy="541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3"/>
          <p:cNvSpPr/>
          <p:nvPr/>
        </p:nvSpPr>
        <p:spPr>
          <a:xfrm>
            <a:off x="10026245" y="2897785"/>
            <a:ext cx="847534" cy="5418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4"/>
          <p:cNvSpPr/>
          <p:nvPr/>
        </p:nvSpPr>
        <p:spPr>
          <a:xfrm>
            <a:off x="10026245" y="3430766"/>
            <a:ext cx="847534" cy="5419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Prostokąt 11"/>
          <p:cNvSpPr/>
          <p:nvPr/>
        </p:nvSpPr>
        <p:spPr>
          <a:xfrm>
            <a:off x="11008895" y="2589023"/>
            <a:ext cx="185820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600" dirty="0">
                <a:gradFill flip="none" rotWithShape="1">
                  <a:gsLst>
                    <a:gs pos="15000">
                      <a:srgbClr val="ED2B59"/>
                    </a:gs>
                    <a:gs pos="100000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  <a:tileRect t="-100000" r="-100000"/>
                </a:gradFill>
                <a:latin typeface="Aero Matics" panose="020B0603060101010101" pitchFamily="34" charset="0"/>
                <a:cs typeface="Arial" panose="020B0604020202020204" pitchFamily="34" charset="0"/>
              </a:rPr>
              <a:t>M</a:t>
            </a:r>
            <a:r>
              <a:rPr lang="pl-PL" sz="6600" b="1" dirty="0">
                <a:gradFill flip="none" rotWithShape="1">
                  <a:gsLst>
                    <a:gs pos="15000">
                      <a:srgbClr val="ED2B59"/>
                    </a:gs>
                    <a:gs pos="100000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  <a:tileRect t="-100000" r="-100000"/>
                </a:gradFill>
                <a:latin typeface="Titillium Lt" pitchFamily="50" charset="-18"/>
                <a:cs typeface="Arial" panose="020B0604020202020204" pitchFamily="34" charset="0"/>
              </a:rPr>
              <a:t>&amp;</a:t>
            </a:r>
            <a:r>
              <a:rPr lang="pl-PL" sz="6600" dirty="0">
                <a:gradFill flip="none" rotWithShape="1">
                  <a:gsLst>
                    <a:gs pos="15000">
                      <a:srgbClr val="ED2B59"/>
                    </a:gs>
                    <a:gs pos="100000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  <a:tileRect t="-100000" r="-100000"/>
                </a:gradFill>
                <a:latin typeface="Aero Matics" panose="020B0603060101010101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14" name="Picture 27" descr="Znalezione obrazy dla zapytania westfalia automotive logo black and whi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737" y="8117251"/>
            <a:ext cx="1804053" cy="120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5" descr="Znalezione obrazy dla zapytania borgers logo bla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107" y="8235152"/>
            <a:ext cx="1491600" cy="108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139559\Desktop\beznazwy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123" y="7123371"/>
            <a:ext cx="1179542" cy="68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Znalezione obrazy dla zapytania jaguar logo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611" y="7170503"/>
            <a:ext cx="720187" cy="54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Znalezione obrazy dla zapytania recaro logo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176" y="8566472"/>
            <a:ext cx="1246478" cy="27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IZOBLOK\WWW\loga\po_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912" y="8595181"/>
            <a:ext cx="609544" cy="49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D:\IZOBLOK\WWW\loga\logo-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462" y="8595181"/>
            <a:ext cx="912772" cy="36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D:\IZOBLOK\WWW\loga\Yanfeng_227692LOGO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123" y="7893560"/>
            <a:ext cx="1440160" cy="59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D:\IZOBLOK\WWW\loga\w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3939" y="7883606"/>
            <a:ext cx="1342102" cy="57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D:\IZOBLOK\Logotypy\black&amp;white\VW_Volkswagen-logo-vector-blacknwhite-mode_B&amp;W_01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091" y="7170502"/>
            <a:ext cx="848689" cy="60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D:\IZOBLOK\Logotypy\black&amp;white\FAURECIA_Faurecia_1_B&amp;W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187" y="7994739"/>
            <a:ext cx="1037275" cy="28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D:\IZOBLOK\Logotypy\black&amp;white\FORD_logo_ford_B&amp;W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195" y="7227205"/>
            <a:ext cx="940245" cy="46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D:\IZOBLOK\Logotypy\black&amp;white\BMW_BMW-logo-black-2048x2048_B&amp;W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419" y="7148367"/>
            <a:ext cx="654901" cy="65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D:\IZOBLOK\Logotypy\black&amp;white\VOLVO_Volvo-Logo-Transparent-Background_B&amp;W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515" y="7114721"/>
            <a:ext cx="705996" cy="70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D:\IZOBLOK\Logotypy\black&amp;white\LAND ROVER_land+rover_B&amp;W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707" y="6953572"/>
            <a:ext cx="998240" cy="99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3" descr="D:\IZOBLOK\Logotypy\black&amp;white\OPEL_opel_thumb_B&amp;W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827" y="7099997"/>
            <a:ext cx="928777" cy="70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D:\IZOBLOK\Logotypy\black&amp;white\SKODA_logo-simple-skoda-56fd20_B&amp;W z tłem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9924" y="7073915"/>
            <a:ext cx="870240" cy="7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D:\IZOBLOK\Logotypy\black&amp;white\AUDI_audi-logo-vector-black-white_B&amp;W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4019" y="7125971"/>
            <a:ext cx="884335" cy="62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D:\IZOBLOK\Logotypy\black&amp;white\LEAR CORPORATION_logo_LEAR-2-300x149_B&amp;W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125" y="7810091"/>
            <a:ext cx="1286159" cy="63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8" descr="D:\IZOBLOK\WWW\loga\IDEAL automotive_logo_1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238" y="7959986"/>
            <a:ext cx="884085" cy="35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9" descr="D:\IZOBLOK\WWW\loga\MAGNA_logo_magna_02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7547" y="7951812"/>
            <a:ext cx="1184184" cy="23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bject 56"/>
          <p:cNvSpPr txBox="1"/>
          <p:nvPr/>
        </p:nvSpPr>
        <p:spPr>
          <a:xfrm>
            <a:off x="3144118" y="7364395"/>
            <a:ext cx="1339478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ct val="100000"/>
              </a:lnSpc>
            </a:pPr>
            <a:r>
              <a:rPr sz="3600" b="1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DINPro"/>
                <a:cs typeface="DINPro"/>
              </a:rPr>
              <a:t>O</a:t>
            </a:r>
            <a:r>
              <a:rPr sz="3600" b="1" spc="235" dirty="0">
                <a:solidFill>
                  <a:schemeClr val="tx1">
                    <a:lumMod val="50000"/>
                    <a:lumOff val="50000"/>
                  </a:schemeClr>
                </a:solidFill>
                <a:latin typeface="DINPro"/>
                <a:cs typeface="DINPro"/>
              </a:rPr>
              <a:t>E</a:t>
            </a:r>
            <a:r>
              <a:rPr sz="3600" b="1" spc="15" dirty="0">
                <a:solidFill>
                  <a:schemeClr val="tx1">
                    <a:lumMod val="50000"/>
                    <a:lumOff val="50000"/>
                  </a:schemeClr>
                </a:solidFill>
                <a:latin typeface="DINPro"/>
                <a:cs typeface="DINPro"/>
              </a:rPr>
              <a:t>M</a:t>
            </a:r>
            <a:endParaRPr sz="3600" b="1" dirty="0">
              <a:solidFill>
                <a:schemeClr val="tx1">
                  <a:lumMod val="50000"/>
                  <a:lumOff val="50000"/>
                </a:schemeClr>
              </a:solidFill>
              <a:latin typeface="DINPro"/>
              <a:cs typeface="DINPro"/>
            </a:endParaRPr>
          </a:p>
        </p:txBody>
      </p:sp>
      <p:sp>
        <p:nvSpPr>
          <p:cNvPr id="36" name="object 57"/>
          <p:cNvSpPr txBox="1"/>
          <p:nvPr/>
        </p:nvSpPr>
        <p:spPr>
          <a:xfrm>
            <a:off x="2304827" y="7951812"/>
            <a:ext cx="217568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ct val="100000"/>
              </a:lnSpc>
            </a:pPr>
            <a:r>
              <a:rPr sz="3600" b="1" spc="265" dirty="0">
                <a:solidFill>
                  <a:schemeClr val="tx1">
                    <a:lumMod val="50000"/>
                    <a:lumOff val="50000"/>
                  </a:schemeClr>
                </a:solidFill>
                <a:latin typeface="DINPro"/>
                <a:cs typeface="DINPro"/>
              </a:rPr>
              <a:t>T</a:t>
            </a:r>
            <a:r>
              <a:rPr sz="3600" b="1" spc="210" dirty="0">
                <a:solidFill>
                  <a:schemeClr val="tx1">
                    <a:lumMod val="50000"/>
                    <a:lumOff val="50000"/>
                  </a:schemeClr>
                </a:solidFill>
                <a:latin typeface="DINPro"/>
                <a:cs typeface="DINPro"/>
              </a:rPr>
              <a:t>I</a:t>
            </a:r>
            <a:r>
              <a:rPr sz="3600" b="1" spc="235" dirty="0">
                <a:solidFill>
                  <a:schemeClr val="tx1">
                    <a:lumMod val="50000"/>
                    <a:lumOff val="50000"/>
                  </a:schemeClr>
                </a:solidFill>
                <a:latin typeface="DINPro"/>
                <a:cs typeface="DINPro"/>
              </a:rPr>
              <a:t>E</a:t>
            </a:r>
            <a:r>
              <a:rPr sz="3600" b="1" spc="10" dirty="0">
                <a:solidFill>
                  <a:schemeClr val="tx1">
                    <a:lumMod val="50000"/>
                    <a:lumOff val="50000"/>
                  </a:schemeClr>
                </a:solidFill>
                <a:latin typeface="DINPro"/>
                <a:cs typeface="DINPro"/>
              </a:rPr>
              <a:t>R</a:t>
            </a:r>
            <a:r>
              <a:rPr lang="pl-PL" sz="3600" b="1" spc="10" dirty="0">
                <a:solidFill>
                  <a:schemeClr val="tx1">
                    <a:lumMod val="50000"/>
                    <a:lumOff val="50000"/>
                  </a:schemeClr>
                </a:solidFill>
                <a:latin typeface="DINPro"/>
                <a:cs typeface="DINPro"/>
              </a:rPr>
              <a:t> 1</a:t>
            </a:r>
            <a:endParaRPr sz="3600" b="1" dirty="0">
              <a:solidFill>
                <a:schemeClr val="tx1">
                  <a:lumMod val="50000"/>
                  <a:lumOff val="50000"/>
                </a:schemeClr>
              </a:solidFill>
              <a:latin typeface="DINPro"/>
              <a:cs typeface="DINPro"/>
            </a:endParaRPr>
          </a:p>
        </p:txBody>
      </p:sp>
      <p:pic>
        <p:nvPicPr>
          <p:cNvPr id="37" name="Picture 9" descr="D:\IZOBLOK\Logotypy\black&amp;white\LAMBORGHINI_lamborghini-logo-8_B&amp;W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331" y="7155197"/>
            <a:ext cx="57241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2" descr="Znalezione obrazy dla zapytania adler pelzer group logo"/>
          <p:cNvPicPr>
            <a:picLocks noChangeAspect="1" noChangeArrowheads="1"/>
          </p:cNvPicPr>
          <p:nvPr/>
        </p:nvPicPr>
        <p:blipFill>
          <a:blip r:embed="rId2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436" y="7831723"/>
            <a:ext cx="1233342" cy="66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Znalezione obrazy dla zapytania autoneum logo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1142" y="8367855"/>
            <a:ext cx="1438861" cy="71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Prostokąt 39"/>
          <p:cNvSpPr/>
          <p:nvPr/>
        </p:nvSpPr>
        <p:spPr>
          <a:xfrm>
            <a:off x="576635" y="534988"/>
            <a:ext cx="6552728" cy="1184934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39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Kluczowe informacje</a:t>
            </a:r>
          </a:p>
        </p:txBody>
      </p:sp>
    </p:spTree>
    <p:extLst>
      <p:ext uri="{BB962C8B-B14F-4D97-AF65-F5344CB8AC3E}">
        <p14:creationId xmlns:p14="http://schemas.microsoft.com/office/powerpoint/2010/main" val="656169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25" y="6807012"/>
            <a:ext cx="840563" cy="84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25" y="6096509"/>
            <a:ext cx="840563" cy="84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25" y="7544231"/>
            <a:ext cx="840563" cy="84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25" y="4707149"/>
            <a:ext cx="840563" cy="84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25" y="3963368"/>
            <a:ext cx="840563" cy="84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25" y="3200847"/>
            <a:ext cx="840563" cy="84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25" y="5401829"/>
            <a:ext cx="840563" cy="84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25" y="2607916"/>
            <a:ext cx="840563" cy="84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rostokąt 7"/>
          <p:cNvSpPr/>
          <p:nvPr/>
        </p:nvSpPr>
        <p:spPr>
          <a:xfrm>
            <a:off x="11278588" y="4971399"/>
            <a:ext cx="13126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>
                <a:solidFill>
                  <a:srgbClr val="FF0000"/>
                </a:solidFill>
                <a:latin typeface="Titillium" pitchFamily="50" charset="-18"/>
                <a:cs typeface="Helvetica" panose="020B0604020202020204" pitchFamily="34" charset="0"/>
              </a:rPr>
              <a:t>NISKA WAGA</a:t>
            </a:r>
            <a:endParaRPr lang="pl-PL" sz="1600" dirty="0">
              <a:solidFill>
                <a:srgbClr val="FF0000"/>
              </a:solidFill>
            </a:endParaRPr>
          </a:p>
        </p:txBody>
      </p:sp>
      <p:sp>
        <p:nvSpPr>
          <p:cNvPr id="27" name="Prostokąt 26"/>
          <p:cNvSpPr/>
          <p:nvPr/>
        </p:nvSpPr>
        <p:spPr>
          <a:xfrm>
            <a:off x="11278586" y="7042627"/>
            <a:ext cx="22769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>
                <a:solidFill>
                  <a:srgbClr val="FF0000"/>
                </a:solidFill>
                <a:latin typeface="Titillium" pitchFamily="50" charset="-18"/>
                <a:cs typeface="Helvetica" panose="020B0604020202020204" pitchFamily="34" charset="0"/>
              </a:rPr>
              <a:t>100% PRZETWARZALNY</a:t>
            </a:r>
            <a:endParaRPr lang="pl-PL" sz="1600" dirty="0">
              <a:solidFill>
                <a:srgbClr val="FF0000"/>
              </a:solidFill>
            </a:endParaRPr>
          </a:p>
        </p:txBody>
      </p:sp>
      <p:sp>
        <p:nvSpPr>
          <p:cNvPr id="28" name="Prostokąt 27"/>
          <p:cNvSpPr/>
          <p:nvPr/>
        </p:nvSpPr>
        <p:spPr>
          <a:xfrm>
            <a:off x="11278587" y="7779846"/>
            <a:ext cx="1988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>
                <a:solidFill>
                  <a:srgbClr val="FF0000"/>
                </a:solidFill>
                <a:latin typeface="Titillium" pitchFamily="50" charset="-18"/>
                <a:cs typeface="Helvetica" panose="020B0604020202020204" pitchFamily="34" charset="0"/>
              </a:rPr>
              <a:t>ABSORBCJA ENERGII</a:t>
            </a:r>
            <a:endParaRPr lang="pl-PL" sz="1600" dirty="0">
              <a:solidFill>
                <a:srgbClr val="FF0000"/>
              </a:solidFill>
            </a:endParaRPr>
          </a:p>
        </p:txBody>
      </p:sp>
      <p:sp>
        <p:nvSpPr>
          <p:cNvPr id="29" name="Prostokąt 28"/>
          <p:cNvSpPr/>
          <p:nvPr/>
        </p:nvSpPr>
        <p:spPr>
          <a:xfrm>
            <a:off x="11288689" y="2714727"/>
            <a:ext cx="24060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>
                <a:solidFill>
                  <a:srgbClr val="FF0000"/>
                </a:solidFill>
                <a:latin typeface="Titillium" pitchFamily="50" charset="-18"/>
                <a:cs typeface="Helvetica" panose="020B0604020202020204" pitchFamily="34" charset="0"/>
              </a:rPr>
              <a:t>NISKA ABSORBCJA WODY</a:t>
            </a:r>
            <a:endParaRPr lang="pl-PL" sz="1600" dirty="0">
              <a:solidFill>
                <a:srgbClr val="FF0000"/>
              </a:solidFill>
            </a:endParaRPr>
          </a:p>
        </p:txBody>
      </p:sp>
      <p:sp>
        <p:nvSpPr>
          <p:cNvPr id="30" name="Prostokąt 29"/>
          <p:cNvSpPr/>
          <p:nvPr/>
        </p:nvSpPr>
        <p:spPr>
          <a:xfrm>
            <a:off x="11288688" y="4198983"/>
            <a:ext cx="32375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>
                <a:solidFill>
                  <a:srgbClr val="FF0000"/>
                </a:solidFill>
                <a:latin typeface="Titillium" pitchFamily="50" charset="-18"/>
                <a:cs typeface="Helvetica" panose="020B0604020202020204" pitchFamily="34" charset="0"/>
              </a:rPr>
              <a:t>WYTRZYMAŁOŚĆ KONSTRUKCYJNA</a:t>
            </a:r>
            <a:endParaRPr lang="pl-PL" sz="1600" dirty="0">
              <a:solidFill>
                <a:srgbClr val="FF0000"/>
              </a:solidFill>
            </a:endParaRPr>
          </a:p>
        </p:txBody>
      </p:sp>
      <p:sp>
        <p:nvSpPr>
          <p:cNvPr id="31" name="Prostokąt 30"/>
          <p:cNvSpPr/>
          <p:nvPr/>
        </p:nvSpPr>
        <p:spPr>
          <a:xfrm>
            <a:off x="11278589" y="3402357"/>
            <a:ext cx="25910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>
                <a:solidFill>
                  <a:srgbClr val="FF0000"/>
                </a:solidFill>
                <a:latin typeface="Titillium" pitchFamily="50" charset="-18"/>
                <a:cs typeface="Helvetica" panose="020B0604020202020204" pitchFamily="34" charset="0"/>
              </a:rPr>
              <a:t>ODPORNOŚĆ NA WARUNKI </a:t>
            </a:r>
          </a:p>
          <a:p>
            <a:r>
              <a:rPr lang="pl-PL" sz="1600" dirty="0">
                <a:solidFill>
                  <a:srgbClr val="FF0000"/>
                </a:solidFill>
                <a:latin typeface="Titillium" pitchFamily="50" charset="-18"/>
                <a:cs typeface="Helvetica" panose="020B0604020202020204" pitchFamily="34" charset="0"/>
              </a:rPr>
              <a:t>ATMOSFERYCZNE</a:t>
            </a:r>
            <a:endParaRPr lang="pl-PL" sz="1600" dirty="0">
              <a:solidFill>
                <a:srgbClr val="FF0000"/>
              </a:solidFill>
            </a:endParaRPr>
          </a:p>
        </p:txBody>
      </p:sp>
      <p:sp>
        <p:nvSpPr>
          <p:cNvPr id="32" name="Prostokąt 31"/>
          <p:cNvSpPr/>
          <p:nvPr/>
        </p:nvSpPr>
        <p:spPr>
          <a:xfrm>
            <a:off x="11288689" y="6332124"/>
            <a:ext cx="22646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>
                <a:solidFill>
                  <a:srgbClr val="FF0000"/>
                </a:solidFill>
                <a:latin typeface="Titillium" pitchFamily="50" charset="-18"/>
                <a:cs typeface="Helvetica" panose="020B0604020202020204" pitchFamily="34" charset="0"/>
              </a:rPr>
              <a:t>CHEMICZNIE OBOJĘTNY</a:t>
            </a:r>
            <a:endParaRPr lang="pl-PL" sz="1600" dirty="0">
              <a:solidFill>
                <a:srgbClr val="FF0000"/>
              </a:solidFill>
            </a:endParaRPr>
          </a:p>
        </p:txBody>
      </p:sp>
      <p:sp>
        <p:nvSpPr>
          <p:cNvPr id="33" name="Prostokąt 32"/>
          <p:cNvSpPr/>
          <p:nvPr/>
        </p:nvSpPr>
        <p:spPr>
          <a:xfrm>
            <a:off x="11288689" y="5637444"/>
            <a:ext cx="2446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>
                <a:solidFill>
                  <a:srgbClr val="FF0000"/>
                </a:solidFill>
                <a:latin typeface="Titillium" pitchFamily="50" charset="-18"/>
                <a:cs typeface="Helvetica" panose="020B0604020202020204" pitchFamily="34" charset="0"/>
              </a:rPr>
              <a:t>ABSORBCJA AKUSTYCZNA</a:t>
            </a:r>
            <a:endParaRPr lang="pl-PL" sz="1600" dirty="0">
              <a:solidFill>
                <a:srgbClr val="FF0000"/>
              </a:solidFill>
            </a:endParaRPr>
          </a:p>
        </p:txBody>
      </p:sp>
      <p:sp>
        <p:nvSpPr>
          <p:cNvPr id="26" name="Prostokąt 25"/>
          <p:cNvSpPr/>
          <p:nvPr/>
        </p:nvSpPr>
        <p:spPr>
          <a:xfrm>
            <a:off x="576635" y="534988"/>
            <a:ext cx="6552728" cy="1184934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39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Kluczowe informacje</a:t>
            </a:r>
          </a:p>
        </p:txBody>
      </p:sp>
      <p:sp>
        <p:nvSpPr>
          <p:cNvPr id="34" name="Prostokąt 33"/>
          <p:cNvSpPr/>
          <p:nvPr/>
        </p:nvSpPr>
        <p:spPr>
          <a:xfrm>
            <a:off x="7688214" y="2471750"/>
            <a:ext cx="232146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9600" b="1" dirty="0">
                <a:solidFill>
                  <a:srgbClr val="0000FF"/>
                </a:solidFill>
                <a:latin typeface="Titillium" pitchFamily="50" charset="-18"/>
                <a:cs typeface="Helvetica" panose="020B0604020202020204" pitchFamily="34" charset="0"/>
              </a:rPr>
              <a:t>EPP</a:t>
            </a:r>
            <a:endParaRPr lang="pl-PL" sz="9600" dirty="0">
              <a:solidFill>
                <a:srgbClr val="0000FF"/>
              </a:solidFill>
              <a:latin typeface="Titillium" pitchFamily="50" charset="-18"/>
            </a:endParaRPr>
          </a:p>
        </p:txBody>
      </p:sp>
      <p:pic>
        <p:nvPicPr>
          <p:cNvPr id="35" name="Picture 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0291" y="3637086"/>
            <a:ext cx="1658144" cy="172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9471" y="1994230"/>
            <a:ext cx="1888964" cy="151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Prostokąt 36"/>
          <p:cNvSpPr/>
          <p:nvPr/>
        </p:nvSpPr>
        <p:spPr>
          <a:xfrm>
            <a:off x="1800771" y="3559324"/>
            <a:ext cx="4459665" cy="2616095"/>
          </a:xfrm>
          <a:prstGeom prst="rect">
            <a:avLst/>
          </a:prstGeom>
        </p:spPr>
        <p:txBody>
          <a:bodyPr wrap="square" lIns="91433" tIns="45717" rIns="91433" bIns="45717">
            <a:spAutoFit/>
          </a:bodyPr>
          <a:lstStyle/>
          <a:p>
            <a:pPr>
              <a:buClr>
                <a:srgbClr val="C00000"/>
              </a:buClr>
            </a:pPr>
            <a:r>
              <a:rPr lang="pl-PL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SEKTOR</a:t>
            </a:r>
          </a:p>
          <a:p>
            <a:pPr>
              <a:buClr>
                <a:srgbClr val="C00000"/>
              </a:buClr>
            </a:pP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przetwórstwo tworzyw sztucznych</a:t>
            </a:r>
          </a:p>
          <a:p>
            <a:pPr>
              <a:buClr>
                <a:srgbClr val="C00000"/>
              </a:buClr>
            </a:pPr>
            <a:endParaRPr lang="pl-PL" sz="2000" dirty="0">
              <a:solidFill>
                <a:schemeClr val="tx1">
                  <a:lumMod val="65000"/>
                  <a:lumOff val="35000"/>
                </a:schemeClr>
              </a:solidFill>
              <a:latin typeface="Titillium" pitchFamily="50" charset="-18"/>
              <a:cs typeface="Helvetica" panose="020B0604020202020204" pitchFamily="34" charset="0"/>
            </a:endParaRPr>
          </a:p>
          <a:p>
            <a:pPr>
              <a:buClr>
                <a:srgbClr val="C00000"/>
              </a:buClr>
            </a:pPr>
            <a:r>
              <a:rPr lang="pl-PL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SPECJALIZACJA</a:t>
            </a:r>
          </a:p>
          <a:p>
            <a:pPr>
              <a:buClr>
                <a:srgbClr val="C00000"/>
              </a:buClr>
            </a:pP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produkcja elementów z EPP</a:t>
            </a:r>
          </a:p>
        </p:txBody>
      </p:sp>
      <p:sp>
        <p:nvSpPr>
          <p:cNvPr id="38" name="Prostokąt 37"/>
          <p:cNvSpPr/>
          <p:nvPr/>
        </p:nvSpPr>
        <p:spPr>
          <a:xfrm>
            <a:off x="1800771" y="6506776"/>
            <a:ext cx="57961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pl-PL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EKPOZYCJA RYNKOWA</a:t>
            </a:r>
          </a:p>
          <a:p>
            <a:pPr>
              <a:buClr>
                <a:srgbClr val="C00000"/>
              </a:buClr>
            </a:pP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ponad 90% eksport na rynki europejskie</a:t>
            </a:r>
          </a:p>
        </p:txBody>
      </p:sp>
    </p:spTree>
    <p:extLst>
      <p:ext uri="{BB962C8B-B14F-4D97-AF65-F5344CB8AC3E}">
        <p14:creationId xmlns:p14="http://schemas.microsoft.com/office/powerpoint/2010/main" val="605352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7" descr="Powerp_Darstellung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55426">
            <a:off x="3156024" y="1613118"/>
            <a:ext cx="12093985" cy="663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Prostokąt 33"/>
          <p:cNvSpPr/>
          <p:nvPr/>
        </p:nvSpPr>
        <p:spPr>
          <a:xfrm>
            <a:off x="13939779" y="6151612"/>
            <a:ext cx="108013" cy="266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7" rIns="91433" bIns="45717" rtlCol="0" anchor="ctr"/>
          <a:lstStyle/>
          <a:p>
            <a:pPr algn="ctr"/>
            <a:endParaRPr lang="pl-PL" dirty="0">
              <a:latin typeface="Titillium" pitchFamily="50" charset="-18"/>
            </a:endParaRPr>
          </a:p>
        </p:txBody>
      </p:sp>
      <p:sp>
        <p:nvSpPr>
          <p:cNvPr id="37" name="Text Box 14"/>
          <p:cNvSpPr txBox="1">
            <a:spLocks noChangeArrowheads="1"/>
          </p:cNvSpPr>
          <p:nvPr/>
        </p:nvSpPr>
        <p:spPr bwMode="auto">
          <a:xfrm>
            <a:off x="8398635" y="1658268"/>
            <a:ext cx="143668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000099"/>
              </a:buClr>
              <a:buFontTx/>
              <a:buNone/>
            </a:pPr>
            <a:r>
              <a:rPr lang="pl-PL" altLang="de-DE" sz="1400" dirty="0">
                <a:latin typeface="Titillium" pitchFamily="50" charset="-18"/>
                <a:ea typeface="ＭＳ Ｐゴシック" pitchFamily="34" charset="-128"/>
              </a:rPr>
              <a:t>b</a:t>
            </a:r>
            <a:r>
              <a:rPr lang="de-DE" altLang="de-DE" sz="1400" dirty="0">
                <a:latin typeface="Titillium" pitchFamily="50" charset="-18"/>
                <a:ea typeface="ＭＳ Ｐゴシック" pitchFamily="34" charset="-128"/>
              </a:rPr>
              <a:t>odywork</a:t>
            </a:r>
          </a:p>
        </p:txBody>
      </p:sp>
      <p:cxnSp>
        <p:nvCxnSpPr>
          <p:cNvPr id="38" name="Gewinkelte Verbindung 37"/>
          <p:cNvCxnSpPr/>
          <p:nvPr/>
        </p:nvCxnSpPr>
        <p:spPr>
          <a:xfrm rot="5400000">
            <a:off x="8219247" y="2378993"/>
            <a:ext cx="944563" cy="407987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10122634" y="1115988"/>
            <a:ext cx="151288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000099"/>
              </a:buClr>
              <a:buFontTx/>
              <a:buNone/>
            </a:pPr>
            <a:r>
              <a:rPr lang="pl-PL" altLang="de-DE" sz="1400" dirty="0">
                <a:latin typeface="Titillium" pitchFamily="50" charset="-18"/>
                <a:ea typeface="ＭＳ Ｐゴシック" pitchFamily="34" charset="-128"/>
              </a:rPr>
              <a:t>d</a:t>
            </a:r>
            <a:r>
              <a:rPr lang="en-US" altLang="de-DE" sz="1400" dirty="0">
                <a:latin typeface="Titillium" pitchFamily="50" charset="-18"/>
                <a:ea typeface="ＭＳ Ｐゴシック" pitchFamily="34" charset="-128"/>
              </a:rPr>
              <a:t>oor crashpad</a:t>
            </a:r>
          </a:p>
        </p:txBody>
      </p:sp>
      <p:cxnSp>
        <p:nvCxnSpPr>
          <p:cNvPr id="40" name="Gewinkelte Verbindung 50"/>
          <p:cNvCxnSpPr/>
          <p:nvPr/>
        </p:nvCxnSpPr>
        <p:spPr>
          <a:xfrm rot="5400000">
            <a:off x="9950390" y="1658119"/>
            <a:ext cx="944563" cy="409575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hteck 2"/>
          <p:cNvSpPr>
            <a:spLocks noChangeArrowheads="1"/>
          </p:cNvSpPr>
          <p:nvPr/>
        </p:nvSpPr>
        <p:spPr bwMode="auto">
          <a:xfrm>
            <a:off x="12319288" y="1660178"/>
            <a:ext cx="2581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lium" pitchFamily="50" charset="-18"/>
              </a:rPr>
              <a:t>h</a:t>
            </a:r>
            <a:r>
              <a:rPr lang="en-US" altLang="de-DE" sz="1400" dirty="0">
                <a:latin typeface="Titillium" pitchFamily="50" charset="-18"/>
              </a:rPr>
              <a:t>eadrest with foamed metal brackets</a:t>
            </a:r>
          </a:p>
        </p:txBody>
      </p:sp>
      <p:cxnSp>
        <p:nvCxnSpPr>
          <p:cNvPr id="42" name="Form 25"/>
          <p:cNvCxnSpPr>
            <a:stCxn id="41" idx="2"/>
          </p:cNvCxnSpPr>
          <p:nvPr/>
        </p:nvCxnSpPr>
        <p:spPr>
          <a:xfrm rot="5400000">
            <a:off x="12439144" y="1524447"/>
            <a:ext cx="511175" cy="1830387"/>
          </a:xfrm>
          <a:prstGeom prst="bentConnector2">
            <a:avLst/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hteck 3"/>
          <p:cNvSpPr>
            <a:spLocks noChangeArrowheads="1"/>
          </p:cNvSpPr>
          <p:nvPr/>
        </p:nvSpPr>
        <p:spPr bwMode="auto">
          <a:xfrm>
            <a:off x="15617169" y="3201814"/>
            <a:ext cx="22413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lium" pitchFamily="50" charset="-18"/>
              </a:rPr>
              <a:t>b</a:t>
            </a:r>
            <a:r>
              <a:rPr lang="de-DE" altLang="de-DE" sz="1400" dirty="0">
                <a:latin typeface="Titillium" pitchFamily="50" charset="-18"/>
              </a:rPr>
              <a:t>attery crashpad</a:t>
            </a:r>
            <a:r>
              <a:rPr lang="pl-PL" altLang="de-DE" sz="1400" dirty="0">
                <a:latin typeface="Titillium" pitchFamily="50" charset="-18"/>
              </a:rPr>
              <a:t>  </a:t>
            </a:r>
            <a:r>
              <a:rPr lang="de-DE" altLang="de-DE" sz="1400" dirty="0">
                <a:latin typeface="Titillium" pitchFamily="50" charset="-18"/>
              </a:rPr>
              <a:t>with inmoulded sheedmetall</a:t>
            </a:r>
          </a:p>
        </p:txBody>
      </p:sp>
      <p:cxnSp>
        <p:nvCxnSpPr>
          <p:cNvPr id="44" name="Form 27"/>
          <p:cNvCxnSpPr/>
          <p:nvPr/>
        </p:nvCxnSpPr>
        <p:spPr>
          <a:xfrm rot="10800000" flipV="1">
            <a:off x="13435722" y="3724102"/>
            <a:ext cx="2249563" cy="195262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hteck 3"/>
          <p:cNvSpPr>
            <a:spLocks noChangeArrowheads="1"/>
          </p:cNvSpPr>
          <p:nvPr/>
        </p:nvSpPr>
        <p:spPr bwMode="auto">
          <a:xfrm>
            <a:off x="11155155" y="6824910"/>
            <a:ext cx="3529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lium" pitchFamily="50" charset="-18"/>
              </a:rPr>
              <a:t>f</a:t>
            </a:r>
            <a:r>
              <a:rPr lang="de-DE" altLang="de-DE" sz="1400" dirty="0">
                <a:latin typeface="Titillium" pitchFamily="50" charset="-18"/>
              </a:rPr>
              <a:t>loor liner</a:t>
            </a:r>
          </a:p>
        </p:txBody>
      </p:sp>
      <p:cxnSp>
        <p:nvCxnSpPr>
          <p:cNvPr id="46" name="Form 18"/>
          <p:cNvCxnSpPr>
            <a:stCxn id="45" idx="1"/>
          </p:cNvCxnSpPr>
          <p:nvPr/>
        </p:nvCxnSpPr>
        <p:spPr>
          <a:xfrm rot="10800000">
            <a:off x="10915442" y="5575548"/>
            <a:ext cx="239713" cy="1403350"/>
          </a:xfrm>
          <a:prstGeom prst="bentConnector2">
            <a:avLst/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hteck 3"/>
          <p:cNvSpPr>
            <a:spLocks noChangeArrowheads="1"/>
          </p:cNvSpPr>
          <p:nvPr/>
        </p:nvSpPr>
        <p:spPr bwMode="auto">
          <a:xfrm>
            <a:off x="9681658" y="7263308"/>
            <a:ext cx="3529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lium" pitchFamily="50" charset="-18"/>
              </a:rPr>
              <a:t>c</a:t>
            </a:r>
            <a:r>
              <a:rPr lang="en-US" altLang="de-DE" sz="1400" dirty="0">
                <a:latin typeface="Titillium" pitchFamily="50" charset="-18"/>
              </a:rPr>
              <a:t>rash pad liner vehicle floor</a:t>
            </a:r>
          </a:p>
        </p:txBody>
      </p:sp>
      <p:cxnSp>
        <p:nvCxnSpPr>
          <p:cNvPr id="48" name="Form 18"/>
          <p:cNvCxnSpPr/>
          <p:nvPr/>
        </p:nvCxnSpPr>
        <p:spPr>
          <a:xfrm rot="10800000">
            <a:off x="9475283" y="6007596"/>
            <a:ext cx="239713" cy="1403350"/>
          </a:xfrm>
          <a:prstGeom prst="bentConnector2">
            <a:avLst/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Form 18"/>
          <p:cNvCxnSpPr/>
          <p:nvPr/>
        </p:nvCxnSpPr>
        <p:spPr>
          <a:xfrm rot="16200000" flipV="1">
            <a:off x="5243900" y="6457584"/>
            <a:ext cx="2846090" cy="217921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hteck 3"/>
          <p:cNvSpPr>
            <a:spLocks noChangeArrowheads="1"/>
          </p:cNvSpPr>
          <p:nvPr/>
        </p:nvSpPr>
        <p:spPr bwMode="auto">
          <a:xfrm>
            <a:off x="6162914" y="8017876"/>
            <a:ext cx="35290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lium" pitchFamily="50" charset="-18"/>
              </a:rPr>
              <a:t>a</a:t>
            </a:r>
            <a:r>
              <a:rPr lang="de-DE" altLang="de-DE" sz="1400" dirty="0">
                <a:latin typeface="Titillium" pitchFamily="50" charset="-18"/>
              </a:rPr>
              <a:t>ccess cover battery bracket</a:t>
            </a:r>
          </a:p>
        </p:txBody>
      </p:sp>
      <p:sp>
        <p:nvSpPr>
          <p:cNvPr id="51" name="Rechteck 3"/>
          <p:cNvSpPr>
            <a:spLocks noChangeArrowheads="1"/>
          </p:cNvSpPr>
          <p:nvPr/>
        </p:nvSpPr>
        <p:spPr bwMode="auto">
          <a:xfrm>
            <a:off x="8035121" y="7644035"/>
            <a:ext cx="25923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lium" pitchFamily="50" charset="-18"/>
              </a:rPr>
              <a:t>c</a:t>
            </a:r>
            <a:r>
              <a:rPr lang="de-DE" altLang="de-DE" sz="1400" dirty="0">
                <a:latin typeface="Titillium" pitchFamily="50" charset="-18"/>
              </a:rPr>
              <a:t>rashpad steering column </a:t>
            </a:r>
          </a:p>
        </p:txBody>
      </p:sp>
      <p:cxnSp>
        <p:nvCxnSpPr>
          <p:cNvPr id="52" name="Form 18"/>
          <p:cNvCxnSpPr/>
          <p:nvPr/>
        </p:nvCxnSpPr>
        <p:spPr>
          <a:xfrm rot="16200000" flipV="1">
            <a:off x="7348408" y="6282632"/>
            <a:ext cx="2500535" cy="222272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hteck 1"/>
          <p:cNvSpPr>
            <a:spLocks noChangeArrowheads="1"/>
          </p:cNvSpPr>
          <p:nvPr/>
        </p:nvSpPr>
        <p:spPr bwMode="auto">
          <a:xfrm>
            <a:off x="3130045" y="7306022"/>
            <a:ext cx="1337226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000099"/>
              </a:buClr>
              <a:buFontTx/>
              <a:buNone/>
            </a:pPr>
            <a:r>
              <a:rPr lang="pl-PL" altLang="de-DE" sz="1400" dirty="0">
                <a:latin typeface="Titillium" pitchFamily="50" charset="-18"/>
                <a:ea typeface="ＭＳ Ｐゴシック" pitchFamily="34" charset="-128"/>
              </a:rPr>
              <a:t>s</a:t>
            </a:r>
            <a:r>
              <a:rPr lang="de-DE" altLang="de-DE" sz="1400" dirty="0">
                <a:latin typeface="Titillium" pitchFamily="50" charset="-18"/>
                <a:ea typeface="ＭＳ Ｐゴシック" pitchFamily="34" charset="-128"/>
              </a:rPr>
              <a:t>hock absorber</a:t>
            </a:r>
          </a:p>
        </p:txBody>
      </p:sp>
      <p:cxnSp>
        <p:nvCxnSpPr>
          <p:cNvPr id="54" name="Gewinkelte Verbindung 35"/>
          <p:cNvCxnSpPr>
            <a:stCxn id="53" idx="0"/>
          </p:cNvCxnSpPr>
          <p:nvPr/>
        </p:nvCxnSpPr>
        <p:spPr>
          <a:xfrm rot="5400000" flipH="1" flipV="1">
            <a:off x="3865196" y="6304450"/>
            <a:ext cx="935035" cy="1068111"/>
          </a:xfrm>
          <a:prstGeom prst="bentConnector2">
            <a:avLst/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Form 27"/>
          <p:cNvCxnSpPr/>
          <p:nvPr/>
        </p:nvCxnSpPr>
        <p:spPr>
          <a:xfrm flipV="1">
            <a:off x="3062799" y="4495428"/>
            <a:ext cx="3388147" cy="384176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hteck 9"/>
          <p:cNvSpPr>
            <a:spLocks noChangeArrowheads="1"/>
          </p:cNvSpPr>
          <p:nvPr/>
        </p:nvSpPr>
        <p:spPr bwMode="auto">
          <a:xfrm>
            <a:off x="2207136" y="4495428"/>
            <a:ext cx="129540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lium" pitchFamily="50" charset="-18"/>
              </a:rPr>
              <a:t>o</a:t>
            </a:r>
            <a:r>
              <a:rPr lang="de-DE" altLang="de-DE" sz="1400" dirty="0">
                <a:latin typeface="Titillium" pitchFamily="50" charset="-18"/>
              </a:rPr>
              <a:t>il cycle system </a:t>
            </a:r>
          </a:p>
        </p:txBody>
      </p:sp>
      <p:sp>
        <p:nvSpPr>
          <p:cNvPr id="57" name="Rechteck 9"/>
          <p:cNvSpPr>
            <a:spLocks noChangeArrowheads="1"/>
          </p:cNvSpPr>
          <p:nvPr/>
        </p:nvSpPr>
        <p:spPr bwMode="auto">
          <a:xfrm>
            <a:off x="2418498" y="2649811"/>
            <a:ext cx="874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lium" pitchFamily="50" charset="-18"/>
              </a:rPr>
              <a:t>f</a:t>
            </a:r>
            <a:r>
              <a:rPr lang="de-DE" altLang="de-DE" sz="1400" dirty="0">
                <a:latin typeface="Titillium" pitchFamily="50" charset="-18"/>
              </a:rPr>
              <a:t>ootrests</a:t>
            </a:r>
          </a:p>
        </p:txBody>
      </p:sp>
      <p:cxnSp>
        <p:nvCxnSpPr>
          <p:cNvPr id="58" name="Form 27"/>
          <p:cNvCxnSpPr>
            <a:stCxn id="57" idx="2"/>
          </p:cNvCxnSpPr>
          <p:nvPr/>
        </p:nvCxnSpPr>
        <p:spPr>
          <a:xfrm rot="16200000" flipH="1">
            <a:off x="4421564" y="1391853"/>
            <a:ext cx="817760" cy="3949229"/>
          </a:xfrm>
          <a:prstGeom prst="bentConnector2">
            <a:avLst/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rostokąt 27"/>
          <p:cNvSpPr/>
          <p:nvPr/>
        </p:nvSpPr>
        <p:spPr>
          <a:xfrm>
            <a:off x="576635" y="534988"/>
            <a:ext cx="6552728" cy="1184934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39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Kluczowe informacje</a:t>
            </a:r>
          </a:p>
        </p:txBody>
      </p:sp>
    </p:spTree>
    <p:extLst>
      <p:ext uri="{BB962C8B-B14F-4D97-AF65-F5344CB8AC3E}">
        <p14:creationId xmlns:p14="http://schemas.microsoft.com/office/powerpoint/2010/main" val="2462076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8" descr="Powerp_Darstellung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54680">
            <a:off x="3126888" y="1606328"/>
            <a:ext cx="12080525" cy="662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Prostokąt 27"/>
          <p:cNvSpPr/>
          <p:nvPr/>
        </p:nvSpPr>
        <p:spPr>
          <a:xfrm>
            <a:off x="13906143" y="6137970"/>
            <a:ext cx="108013" cy="266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7" rIns="91433" bIns="45717" rtlCol="0" anchor="ctr"/>
          <a:lstStyle/>
          <a:p>
            <a:pPr algn="ctr"/>
            <a:endParaRPr lang="pl-PL" dirty="0"/>
          </a:p>
        </p:txBody>
      </p:sp>
      <p:sp>
        <p:nvSpPr>
          <p:cNvPr id="31" name="Rechteck 6"/>
          <p:cNvSpPr>
            <a:spLocks noChangeArrowheads="1"/>
          </p:cNvSpPr>
          <p:nvPr/>
        </p:nvSpPr>
        <p:spPr bwMode="auto">
          <a:xfrm>
            <a:off x="5232452" y="2358381"/>
            <a:ext cx="12632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lium" pitchFamily="50" charset="-18"/>
              </a:rPr>
              <a:t>f</a:t>
            </a:r>
            <a:r>
              <a:rPr lang="de-DE" altLang="de-DE" sz="1400" dirty="0">
                <a:latin typeface="Titillium" pitchFamily="50" charset="-18"/>
              </a:rPr>
              <a:t>ender closure</a:t>
            </a:r>
          </a:p>
        </p:txBody>
      </p:sp>
      <p:cxnSp>
        <p:nvCxnSpPr>
          <p:cNvPr id="32" name="Form 24"/>
          <p:cNvCxnSpPr/>
          <p:nvPr/>
        </p:nvCxnSpPr>
        <p:spPr>
          <a:xfrm>
            <a:off x="6535103" y="2636084"/>
            <a:ext cx="655816" cy="261526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hteck 6"/>
          <p:cNvSpPr>
            <a:spLocks noChangeArrowheads="1"/>
          </p:cNvSpPr>
          <p:nvPr/>
        </p:nvSpPr>
        <p:spPr bwMode="auto">
          <a:xfrm>
            <a:off x="7328633" y="1180258"/>
            <a:ext cx="9092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lium" pitchFamily="50" charset="-18"/>
              </a:rPr>
              <a:t>f</a:t>
            </a:r>
            <a:r>
              <a:rPr lang="de-DE" altLang="de-DE" sz="1400" dirty="0">
                <a:latin typeface="Titillium" pitchFamily="50" charset="-18"/>
              </a:rPr>
              <a:t>loor liner</a:t>
            </a:r>
          </a:p>
        </p:txBody>
      </p:sp>
      <p:cxnSp>
        <p:nvCxnSpPr>
          <p:cNvPr id="35" name="Form 24"/>
          <p:cNvCxnSpPr/>
          <p:nvPr/>
        </p:nvCxnSpPr>
        <p:spPr>
          <a:xfrm rot="16200000" flipH="1">
            <a:off x="7084641" y="2268799"/>
            <a:ext cx="2251250" cy="734568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hteck 5"/>
          <p:cNvSpPr>
            <a:spLocks noChangeArrowheads="1"/>
          </p:cNvSpPr>
          <p:nvPr/>
        </p:nvSpPr>
        <p:spPr bwMode="auto">
          <a:xfrm>
            <a:off x="10233734" y="1025402"/>
            <a:ext cx="13292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lium" pitchFamily="50" charset="-18"/>
              </a:rPr>
              <a:t>t</a:t>
            </a:r>
            <a:r>
              <a:rPr lang="de-DE" altLang="de-DE" sz="1400" dirty="0">
                <a:latin typeface="Titillium" pitchFamily="50" charset="-18"/>
              </a:rPr>
              <a:t>ank insulation</a:t>
            </a:r>
          </a:p>
        </p:txBody>
      </p:sp>
      <p:cxnSp>
        <p:nvCxnSpPr>
          <p:cNvPr id="60" name="Gewinkelte Verbindung 48"/>
          <p:cNvCxnSpPr/>
          <p:nvPr/>
        </p:nvCxnSpPr>
        <p:spPr>
          <a:xfrm rot="16200000" flipH="1">
            <a:off x="10244469" y="2059057"/>
            <a:ext cx="1689298" cy="381558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hteck 3"/>
          <p:cNvSpPr>
            <a:spLocks noChangeArrowheads="1"/>
          </p:cNvSpPr>
          <p:nvPr/>
        </p:nvSpPr>
        <p:spPr bwMode="auto">
          <a:xfrm>
            <a:off x="12029418" y="1313434"/>
            <a:ext cx="23807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lium" pitchFamily="50" charset="-18"/>
              </a:rPr>
              <a:t>s</a:t>
            </a:r>
            <a:r>
              <a:rPr lang="de-DE" altLang="de-DE" sz="1400" dirty="0">
                <a:latin typeface="Titillium" pitchFamily="50" charset="-18"/>
              </a:rPr>
              <a:t>upport for backseat housing</a:t>
            </a:r>
          </a:p>
        </p:txBody>
      </p:sp>
      <p:cxnSp>
        <p:nvCxnSpPr>
          <p:cNvPr id="62" name="Gewinkelte Verbindung 65"/>
          <p:cNvCxnSpPr/>
          <p:nvPr/>
        </p:nvCxnSpPr>
        <p:spPr>
          <a:xfrm rot="5400000">
            <a:off x="11331888" y="2218681"/>
            <a:ext cx="1366487" cy="279400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hteck 3"/>
          <p:cNvSpPr>
            <a:spLocks noChangeArrowheads="1"/>
          </p:cNvSpPr>
          <p:nvPr/>
        </p:nvSpPr>
        <p:spPr bwMode="auto">
          <a:xfrm>
            <a:off x="13062658" y="2159422"/>
            <a:ext cx="38678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lium" pitchFamily="50" charset="-18"/>
              </a:rPr>
              <a:t>m</a:t>
            </a:r>
            <a:r>
              <a:rPr lang="de-DE" altLang="de-DE" sz="1400" dirty="0">
                <a:latin typeface="Titillium" pitchFamily="50" charset="-18"/>
              </a:rPr>
              <a:t>ounting support for electrical control units</a:t>
            </a:r>
          </a:p>
        </p:txBody>
      </p:sp>
      <p:cxnSp>
        <p:nvCxnSpPr>
          <p:cNvPr id="64" name="Gewinkelte Verbindung 68"/>
          <p:cNvCxnSpPr>
            <a:stCxn id="63" idx="1"/>
          </p:cNvCxnSpPr>
          <p:nvPr/>
        </p:nvCxnSpPr>
        <p:spPr>
          <a:xfrm rot="10800000" flipV="1">
            <a:off x="12724522" y="2313310"/>
            <a:ext cx="338136" cy="565249"/>
          </a:xfrm>
          <a:prstGeom prst="bentConnector2">
            <a:avLst/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hteck 3"/>
          <p:cNvSpPr>
            <a:spLocks noChangeArrowheads="1"/>
          </p:cNvSpPr>
          <p:nvPr/>
        </p:nvSpPr>
        <p:spPr bwMode="auto">
          <a:xfrm>
            <a:off x="14834234" y="3128988"/>
            <a:ext cx="7467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lium" pitchFamily="50" charset="-18"/>
              </a:rPr>
              <a:t>t</a:t>
            </a:r>
            <a:r>
              <a:rPr lang="de-DE" altLang="de-DE" sz="1400" dirty="0">
                <a:latin typeface="Titillium" pitchFamily="50" charset="-18"/>
              </a:rPr>
              <a:t>oolbox</a:t>
            </a:r>
          </a:p>
        </p:txBody>
      </p:sp>
      <p:cxnSp>
        <p:nvCxnSpPr>
          <p:cNvPr id="66" name="Gewinkelte Verbindung 49"/>
          <p:cNvCxnSpPr/>
          <p:nvPr/>
        </p:nvCxnSpPr>
        <p:spPr>
          <a:xfrm rot="10800000" flipV="1">
            <a:off x="13910309" y="3284563"/>
            <a:ext cx="850900" cy="765175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hteck 2"/>
          <p:cNvSpPr>
            <a:spLocks noChangeArrowheads="1"/>
          </p:cNvSpPr>
          <p:nvPr/>
        </p:nvSpPr>
        <p:spPr bwMode="auto">
          <a:xfrm>
            <a:off x="15661407" y="3833714"/>
            <a:ext cx="22691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Arial" charset="0"/>
              </a:rPr>
              <a:t>i</a:t>
            </a:r>
            <a:r>
              <a:rPr lang="de-DE" altLang="de-DE" sz="1400" dirty="0">
                <a:latin typeface="Arial" charset="0"/>
              </a:rPr>
              <a:t>nsulation SoftClose motor</a:t>
            </a:r>
          </a:p>
        </p:txBody>
      </p:sp>
      <p:cxnSp>
        <p:nvCxnSpPr>
          <p:cNvPr id="68" name="Form 22"/>
          <p:cNvCxnSpPr/>
          <p:nvPr/>
        </p:nvCxnSpPr>
        <p:spPr>
          <a:xfrm rot="10800000" flipV="1">
            <a:off x="14834234" y="4265758"/>
            <a:ext cx="1520180" cy="504057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hteck 4"/>
          <p:cNvSpPr>
            <a:spLocks noChangeArrowheads="1"/>
          </p:cNvSpPr>
          <p:nvPr/>
        </p:nvSpPr>
        <p:spPr bwMode="auto">
          <a:xfrm>
            <a:off x="14570064" y="6332230"/>
            <a:ext cx="1784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lium" pitchFamily="50" charset="-18"/>
              </a:rPr>
              <a:t>c</a:t>
            </a:r>
            <a:r>
              <a:rPr lang="de-DE" altLang="de-DE" sz="1400" dirty="0">
                <a:latin typeface="Titillium" pitchFamily="50" charset="-18"/>
              </a:rPr>
              <a:t>arrier first aid box</a:t>
            </a:r>
          </a:p>
        </p:txBody>
      </p:sp>
      <p:cxnSp>
        <p:nvCxnSpPr>
          <p:cNvPr id="70" name="Gewinkelte Verbindung 70"/>
          <p:cNvCxnSpPr/>
          <p:nvPr/>
        </p:nvCxnSpPr>
        <p:spPr>
          <a:xfrm rot="16200000" flipV="1">
            <a:off x="13936250" y="5580418"/>
            <a:ext cx="997258" cy="384174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hteck 4"/>
          <p:cNvSpPr>
            <a:spLocks noChangeArrowheads="1"/>
          </p:cNvSpPr>
          <p:nvPr/>
        </p:nvSpPr>
        <p:spPr bwMode="auto">
          <a:xfrm>
            <a:off x="12523752" y="6910115"/>
            <a:ext cx="9701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ium"/>
              </a:rPr>
              <a:t>t</a:t>
            </a:r>
            <a:r>
              <a:rPr lang="de-DE" altLang="de-DE" sz="1400" dirty="0">
                <a:latin typeface="Titilium"/>
              </a:rPr>
              <a:t>runk liner</a:t>
            </a:r>
          </a:p>
        </p:txBody>
      </p:sp>
      <p:cxnSp>
        <p:nvCxnSpPr>
          <p:cNvPr id="72" name="Gewinkelte Verbindung 50"/>
          <p:cNvCxnSpPr/>
          <p:nvPr/>
        </p:nvCxnSpPr>
        <p:spPr>
          <a:xfrm rot="5400000" flipH="1" flipV="1">
            <a:off x="11855625" y="5701495"/>
            <a:ext cx="1987872" cy="426193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hteck 2"/>
          <p:cNvSpPr>
            <a:spLocks noChangeArrowheads="1"/>
          </p:cNvSpPr>
          <p:nvPr/>
        </p:nvSpPr>
        <p:spPr bwMode="auto">
          <a:xfrm>
            <a:off x="9974327" y="7380215"/>
            <a:ext cx="9204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ium"/>
              </a:rPr>
              <a:t>fl</a:t>
            </a:r>
            <a:r>
              <a:rPr lang="de-DE" altLang="de-DE" sz="1400" dirty="0">
                <a:latin typeface="Titilium"/>
              </a:rPr>
              <a:t>oor liner</a:t>
            </a:r>
          </a:p>
        </p:txBody>
      </p:sp>
      <p:cxnSp>
        <p:nvCxnSpPr>
          <p:cNvPr id="74" name="Form 22"/>
          <p:cNvCxnSpPr>
            <a:stCxn id="73" idx="0"/>
          </p:cNvCxnSpPr>
          <p:nvPr/>
        </p:nvCxnSpPr>
        <p:spPr>
          <a:xfrm rot="16200000" flipV="1">
            <a:off x="9208969" y="6154634"/>
            <a:ext cx="1386260" cy="1064902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hteck 5"/>
          <p:cNvSpPr>
            <a:spLocks noChangeArrowheads="1"/>
          </p:cNvSpPr>
          <p:nvPr/>
        </p:nvSpPr>
        <p:spPr bwMode="auto">
          <a:xfrm>
            <a:off x="8577550" y="7486129"/>
            <a:ext cx="13179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ium"/>
              </a:rPr>
              <a:t>f</a:t>
            </a:r>
            <a:r>
              <a:rPr lang="de-DE" altLang="de-DE" sz="1400" dirty="0">
                <a:latin typeface="Titilium"/>
              </a:rPr>
              <a:t>ender closure</a:t>
            </a:r>
          </a:p>
        </p:txBody>
      </p:sp>
      <p:cxnSp>
        <p:nvCxnSpPr>
          <p:cNvPr id="76" name="Gewinkelte Verbindung 63"/>
          <p:cNvCxnSpPr/>
          <p:nvPr/>
        </p:nvCxnSpPr>
        <p:spPr>
          <a:xfrm rot="16200000" flipH="1">
            <a:off x="8544212" y="6941617"/>
            <a:ext cx="688975" cy="377825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hteck 5"/>
          <p:cNvSpPr>
            <a:spLocks noChangeArrowheads="1"/>
          </p:cNvSpPr>
          <p:nvPr/>
        </p:nvSpPr>
        <p:spPr bwMode="auto">
          <a:xfrm>
            <a:off x="5921613" y="8207970"/>
            <a:ext cx="16478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ium"/>
              </a:rPr>
              <a:t>a</a:t>
            </a:r>
            <a:r>
              <a:rPr lang="de-DE" altLang="de-DE" sz="1400" dirty="0">
                <a:latin typeface="Titilium"/>
              </a:rPr>
              <a:t>ccess </a:t>
            </a:r>
            <a:r>
              <a:rPr lang="pl-PL" altLang="de-DE" sz="1400" dirty="0">
                <a:latin typeface="Titilium"/>
              </a:rPr>
              <a:t>c</a:t>
            </a:r>
            <a:r>
              <a:rPr lang="de-DE" altLang="de-DE" sz="1400" dirty="0">
                <a:latin typeface="Titilium"/>
              </a:rPr>
              <a:t>over battery bracket</a:t>
            </a:r>
          </a:p>
        </p:txBody>
      </p:sp>
      <p:cxnSp>
        <p:nvCxnSpPr>
          <p:cNvPr id="78" name="Gewinkelte Verbindung 55"/>
          <p:cNvCxnSpPr/>
          <p:nvPr/>
        </p:nvCxnSpPr>
        <p:spPr>
          <a:xfrm rot="5400000">
            <a:off x="4961838" y="6330121"/>
            <a:ext cx="3067818" cy="573581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Form 27"/>
          <p:cNvCxnSpPr/>
          <p:nvPr/>
        </p:nvCxnSpPr>
        <p:spPr>
          <a:xfrm rot="5400000" flipH="1" flipV="1">
            <a:off x="3501008" y="4481760"/>
            <a:ext cx="2925654" cy="2997706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hteck 9"/>
          <p:cNvSpPr>
            <a:spLocks noChangeArrowheads="1"/>
          </p:cNvSpPr>
          <p:nvPr/>
        </p:nvSpPr>
        <p:spPr bwMode="auto">
          <a:xfrm>
            <a:off x="3392974" y="7486303"/>
            <a:ext cx="1260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ium"/>
              </a:rPr>
              <a:t>s</a:t>
            </a:r>
            <a:r>
              <a:rPr lang="de-DE" altLang="de-DE" sz="1400" dirty="0">
                <a:latin typeface="Titilium"/>
              </a:rPr>
              <a:t>ealing oil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dirty="0">
                <a:latin typeface="Titilium"/>
              </a:rPr>
              <a:t>cycle system </a:t>
            </a:r>
          </a:p>
        </p:txBody>
      </p:sp>
      <p:sp>
        <p:nvSpPr>
          <p:cNvPr id="81" name="Rechteck 6"/>
          <p:cNvSpPr>
            <a:spLocks noChangeArrowheads="1"/>
          </p:cNvSpPr>
          <p:nvPr/>
        </p:nvSpPr>
        <p:spPr bwMode="auto">
          <a:xfrm>
            <a:off x="2442681" y="2688556"/>
            <a:ext cx="8707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ium"/>
              </a:rPr>
              <a:t>f</a:t>
            </a:r>
            <a:r>
              <a:rPr lang="de-DE" altLang="de-DE" sz="1400" dirty="0">
                <a:latin typeface="Titilium"/>
              </a:rPr>
              <a:t>ootrests</a:t>
            </a:r>
          </a:p>
        </p:txBody>
      </p:sp>
      <p:cxnSp>
        <p:nvCxnSpPr>
          <p:cNvPr id="82" name="Form 24"/>
          <p:cNvCxnSpPr/>
          <p:nvPr/>
        </p:nvCxnSpPr>
        <p:spPr>
          <a:xfrm rot="16200000" flipH="1">
            <a:off x="4423710" y="1445286"/>
            <a:ext cx="695795" cy="3867468"/>
          </a:xfrm>
          <a:prstGeom prst="bentConnector2">
            <a:avLst/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rostokąt 33"/>
          <p:cNvSpPr/>
          <p:nvPr/>
        </p:nvSpPr>
        <p:spPr>
          <a:xfrm>
            <a:off x="576635" y="534988"/>
            <a:ext cx="6552728" cy="1184934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39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Kluczowe informacje</a:t>
            </a:r>
          </a:p>
        </p:txBody>
      </p:sp>
    </p:spTree>
    <p:extLst>
      <p:ext uri="{BB962C8B-B14F-4D97-AF65-F5344CB8AC3E}">
        <p14:creationId xmlns:p14="http://schemas.microsoft.com/office/powerpoint/2010/main" val="1329755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9530815" y="1687116"/>
            <a:ext cx="3143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rgbClr val="320CD6"/>
                </a:solidFill>
                <a:latin typeface="Aero Matics Light" panose="020B0303060101010101" pitchFamily="34" charset="0"/>
              </a:rPr>
              <a:t>30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11547039" y="1687116"/>
            <a:ext cx="43219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rgbClr val="320CD6"/>
                </a:solidFill>
                <a:latin typeface="Aero Matics Light" panose="020B0303060101010101" pitchFamily="34" charset="0"/>
              </a:rPr>
              <a:t>5500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14787399" y="1700100"/>
            <a:ext cx="3143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rgbClr val="320CD6"/>
                </a:solidFill>
                <a:latin typeface="Aero Matics Light" panose="020B0303060101010101" pitchFamily="34" charset="0"/>
              </a:rPr>
              <a:t>800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11727533" y="4135389"/>
            <a:ext cx="2022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rgbClr val="320CD6"/>
                </a:solidFill>
                <a:latin typeface="Aero Matics Light" panose="020B0303060101010101" pitchFamily="34" charset="0"/>
              </a:rPr>
              <a:t>4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14972102" y="4135388"/>
            <a:ext cx="27424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rgbClr val="320CD6"/>
                </a:solidFill>
                <a:latin typeface="Aero Matics Light" panose="020B0303060101010101" pitchFamily="34" charset="0"/>
              </a:rPr>
              <a:t>465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13472601" y="4135389"/>
            <a:ext cx="19338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rgbClr val="320CD6"/>
                </a:solidFill>
                <a:latin typeface="Aero Matics Light" panose="020B0303060101010101" pitchFamily="34" charset="0"/>
              </a:rPr>
              <a:t>83</a:t>
            </a:r>
          </a:p>
        </p:txBody>
      </p:sp>
      <p:sp>
        <p:nvSpPr>
          <p:cNvPr id="10" name="Prostokąt 9"/>
          <p:cNvSpPr/>
          <p:nvPr/>
        </p:nvSpPr>
        <p:spPr>
          <a:xfrm>
            <a:off x="10515591" y="3212058"/>
            <a:ext cx="67687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6193" algn="r">
              <a:buClr>
                <a:srgbClr val="C00000"/>
              </a:buClr>
            </a:pPr>
            <a:r>
              <a:rPr lang="pl-PL" sz="1800" dirty="0">
                <a:latin typeface="Titillium" pitchFamily="50" charset="-18"/>
              </a:rPr>
              <a:t>Produkcja ponad 30</a:t>
            </a:r>
            <a:r>
              <a:rPr lang="pl-PL" sz="1800" b="1" dirty="0">
                <a:latin typeface="Titillium" pitchFamily="50" charset="-18"/>
              </a:rPr>
              <a:t> mln elementów</a:t>
            </a:r>
            <a:r>
              <a:rPr lang="pl-PL" sz="1800" dirty="0">
                <a:latin typeface="Titillium" pitchFamily="50" charset="-18"/>
              </a:rPr>
              <a:t> z EPP rocznie </a:t>
            </a:r>
          </a:p>
          <a:p>
            <a:pPr marL="306193" algn="r">
              <a:buClr>
                <a:srgbClr val="C00000"/>
              </a:buClr>
            </a:pPr>
            <a:r>
              <a:rPr lang="pl-PL" sz="1800" dirty="0">
                <a:latin typeface="Titillium" pitchFamily="50" charset="-18"/>
              </a:rPr>
              <a:t>Przetwarzane </a:t>
            </a:r>
            <a:r>
              <a:rPr lang="pl-PL" sz="1800" b="1" dirty="0">
                <a:latin typeface="Titillium" pitchFamily="50" charset="-18"/>
              </a:rPr>
              <a:t>blisko 5500 ton</a:t>
            </a:r>
            <a:r>
              <a:rPr lang="pl-PL" sz="1800" dirty="0">
                <a:latin typeface="Titillium" pitchFamily="50" charset="-18"/>
              </a:rPr>
              <a:t> surowca rocznie </a:t>
            </a:r>
          </a:p>
          <a:p>
            <a:pPr marL="306193" algn="r">
              <a:buClr>
                <a:srgbClr val="C00000"/>
              </a:buClr>
            </a:pPr>
            <a:r>
              <a:rPr lang="pl-PL" sz="1800" dirty="0">
                <a:latin typeface="Titillium" pitchFamily="50" charset="-18"/>
              </a:rPr>
              <a:t>Realizowanych </a:t>
            </a:r>
            <a:r>
              <a:rPr lang="pl-PL" sz="1800" b="1" dirty="0">
                <a:latin typeface="Titillium" pitchFamily="50" charset="-18"/>
              </a:rPr>
              <a:t>około 800 projektów seryjnych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9620173" y="5799105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6193" algn="r">
              <a:buClr>
                <a:srgbClr val="C00000"/>
              </a:buClr>
            </a:pPr>
            <a:r>
              <a:rPr lang="pl-PL" sz="1800" b="1" dirty="0">
                <a:latin typeface="Titillium" pitchFamily="50" charset="-18"/>
              </a:rPr>
              <a:t>4</a:t>
            </a:r>
            <a:r>
              <a:rPr lang="pl-PL" sz="1800" dirty="0">
                <a:latin typeface="Titillium" pitchFamily="50" charset="-18"/>
              </a:rPr>
              <a:t> nowoczesne </a:t>
            </a:r>
            <a:r>
              <a:rPr lang="pl-PL" sz="1800" b="1" dirty="0">
                <a:latin typeface="Titillium" pitchFamily="50" charset="-18"/>
              </a:rPr>
              <a:t>zakłady</a:t>
            </a:r>
            <a:r>
              <a:rPr lang="pl-PL" sz="1800" dirty="0">
                <a:latin typeface="Titillium" pitchFamily="50" charset="-18"/>
              </a:rPr>
              <a:t> produkcyjne z </a:t>
            </a:r>
            <a:r>
              <a:rPr lang="pl-PL" sz="1800" b="1" dirty="0">
                <a:latin typeface="Titillium" pitchFamily="50" charset="-18"/>
              </a:rPr>
              <a:t>83 maszynami</a:t>
            </a:r>
            <a:r>
              <a:rPr lang="pl-PL" sz="1800" dirty="0">
                <a:latin typeface="Titillium" pitchFamily="50" charset="-18"/>
              </a:rPr>
              <a:t> z identycznym profilem produkcyjnym</a:t>
            </a:r>
          </a:p>
          <a:p>
            <a:pPr marL="306193" algn="r">
              <a:buClr>
                <a:srgbClr val="C00000"/>
              </a:buClr>
            </a:pPr>
            <a:r>
              <a:rPr lang="pl-PL" sz="1800" dirty="0">
                <a:latin typeface="Titillium" pitchFamily="50" charset="-18"/>
              </a:rPr>
              <a:t> Zatrudnienie </a:t>
            </a:r>
            <a:r>
              <a:rPr lang="pl-PL" sz="1800" b="1" dirty="0">
                <a:latin typeface="Titillium" pitchFamily="50" charset="-18"/>
              </a:rPr>
              <a:t>465 pracowników</a:t>
            </a:r>
          </a:p>
        </p:txBody>
      </p:sp>
      <p:graphicFrame>
        <p:nvGraphicFramePr>
          <p:cNvPr id="12" name="Tabe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110977"/>
              </p:ext>
            </p:extLst>
          </p:nvPr>
        </p:nvGraphicFramePr>
        <p:xfrm>
          <a:off x="936675" y="2263180"/>
          <a:ext cx="8064896" cy="5638200"/>
        </p:xfrm>
        <a:graphic>
          <a:graphicData uri="http://schemas.openxmlformats.org/drawingml/2006/table">
            <a:tbl>
              <a:tblPr firstRow="1" bandRow="1">
                <a:effectLst/>
                <a:tableStyleId>{073A0DAA-6AF3-43AB-8588-CEC1D06C72B9}</a:tableStyleId>
              </a:tblPr>
              <a:tblGrid>
                <a:gridCol w="3443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15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8584">
                <a:tc>
                  <a:txBody>
                    <a:bodyPr/>
                    <a:lstStyle/>
                    <a:p>
                      <a:pPr algn="ctr"/>
                      <a:endParaRPr lang="pl-PL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tillium" pitchFamily="50" charset="-1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tillium" pitchFamily="50" charset="-1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442">
                <a:tc>
                  <a:txBody>
                    <a:bodyPr/>
                    <a:lstStyle/>
                    <a:p>
                      <a:pPr algn="r"/>
                      <a:r>
                        <a:rPr lang="pl-PL" sz="2000" b="1" dirty="0">
                          <a:latin typeface="Titillium" pitchFamily="50" charset="-18"/>
                        </a:rPr>
                        <a:t>Rok powstania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Titillium" pitchFamily="50" charset="-18"/>
                        </a:rPr>
                        <a:t>2016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442">
                <a:tc>
                  <a:txBody>
                    <a:bodyPr/>
                    <a:lstStyle/>
                    <a:p>
                      <a:pPr algn="r"/>
                      <a:r>
                        <a:rPr lang="pl-PL" sz="2000" b="1" dirty="0">
                          <a:latin typeface="Titillium" pitchFamily="50" charset="-18"/>
                        </a:rPr>
                        <a:t>Pozycja rynkowa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latin typeface="Titillium" pitchFamily="50" charset="-18"/>
                        </a:rPr>
                        <a:t>#1</a:t>
                      </a:r>
                      <a:r>
                        <a:rPr lang="pl-PL" sz="2000" b="1" baseline="0" dirty="0">
                          <a:latin typeface="Titillium" pitchFamily="50" charset="-18"/>
                        </a:rPr>
                        <a:t> </a:t>
                      </a:r>
                      <a:r>
                        <a:rPr lang="pl-PL" sz="2000" baseline="0" dirty="0">
                          <a:latin typeface="Titillium" pitchFamily="50" charset="-18"/>
                        </a:rPr>
                        <a:t> z  </a:t>
                      </a:r>
                      <a:r>
                        <a:rPr lang="pl-PL" sz="2000" b="1" baseline="0" dirty="0">
                          <a:latin typeface="Titillium" pitchFamily="50" charset="-18"/>
                        </a:rPr>
                        <a:t>23%</a:t>
                      </a:r>
                      <a:r>
                        <a:rPr lang="pl-PL" sz="2000" baseline="0" dirty="0">
                          <a:latin typeface="Titillium" pitchFamily="50" charset="-18"/>
                        </a:rPr>
                        <a:t> udziałem w rynku</a:t>
                      </a:r>
                      <a:endParaRPr lang="pl-PL" sz="2000" dirty="0">
                        <a:latin typeface="Titillium" pitchFamily="50" charset="-1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942">
                <a:tc>
                  <a:txBody>
                    <a:bodyPr/>
                    <a:lstStyle/>
                    <a:p>
                      <a:pPr algn="r"/>
                      <a:r>
                        <a:rPr lang="pl-PL" sz="2000" b="1" dirty="0">
                          <a:latin typeface="Titillium" pitchFamily="50" charset="-18"/>
                        </a:rPr>
                        <a:t>Zakłady</a:t>
                      </a:r>
                      <a:r>
                        <a:rPr lang="pl-PL" sz="2000" b="1" baseline="0" dirty="0">
                          <a:latin typeface="Titillium" pitchFamily="50" charset="-18"/>
                        </a:rPr>
                        <a:t> produkcyjne</a:t>
                      </a:r>
                      <a:endParaRPr lang="pl-PL" sz="2000" b="1" dirty="0">
                        <a:latin typeface="Titillium" pitchFamily="50" charset="-1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dirty="0">
                          <a:latin typeface="Titillium" pitchFamily="50" charset="-18"/>
                        </a:rPr>
                        <a:t>4 zakłady </a:t>
                      </a:r>
                      <a:r>
                        <a:rPr lang="pl-PL" sz="2000" baseline="0" dirty="0">
                          <a:latin typeface="Titillium" pitchFamily="50" charset="-18"/>
                        </a:rPr>
                        <a:t>o łącznej powierzchni </a:t>
                      </a:r>
                    </a:p>
                    <a:p>
                      <a:pPr marL="0" marR="0" indent="0" algn="ctr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baseline="0" dirty="0">
                          <a:latin typeface="Titillium" pitchFamily="50" charset="-18"/>
                        </a:rPr>
                        <a:t>40</a:t>
                      </a:r>
                      <a:r>
                        <a:rPr lang="pl-PL" sz="2000" b="1" dirty="0">
                          <a:latin typeface="Titillium" pitchFamily="50" charset="-18"/>
                        </a:rPr>
                        <a:t> 000 m²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7036">
                <a:tc>
                  <a:txBody>
                    <a:bodyPr/>
                    <a:lstStyle/>
                    <a:p>
                      <a:pPr algn="r"/>
                      <a:r>
                        <a:rPr lang="pl-PL" sz="2000" b="1" dirty="0">
                          <a:latin typeface="Titillium" pitchFamily="50" charset="-18"/>
                        </a:rPr>
                        <a:t>Ilość</a:t>
                      </a:r>
                      <a:r>
                        <a:rPr lang="pl-PL" sz="2000" b="1" baseline="0" dirty="0">
                          <a:latin typeface="Titillium" pitchFamily="50" charset="-18"/>
                        </a:rPr>
                        <a:t> przetwarzanego surowca (EPP)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u="sng" dirty="0">
                          <a:latin typeface="Titillium" pitchFamily="50" charset="-18"/>
                        </a:rPr>
                        <a:t>Ok.</a:t>
                      </a:r>
                      <a:r>
                        <a:rPr lang="pl-PL" sz="2000" u="sng" dirty="0">
                          <a:solidFill>
                            <a:schemeClr val="tx1"/>
                          </a:solidFill>
                          <a:latin typeface="Titillium" pitchFamily="50" charset="-18"/>
                        </a:rPr>
                        <a:t> 5500 ton</a:t>
                      </a:r>
                      <a:r>
                        <a:rPr lang="pl-PL" sz="2000" u="sng" baseline="0" dirty="0">
                          <a:solidFill>
                            <a:schemeClr val="tx1"/>
                          </a:solidFill>
                          <a:latin typeface="Titillium" pitchFamily="50" charset="-18"/>
                        </a:rPr>
                        <a:t> rocznie</a:t>
                      </a:r>
                      <a:r>
                        <a:rPr lang="pl-PL" sz="2000" u="sng" baseline="0" dirty="0">
                          <a:latin typeface="Titillium" pitchFamily="50" charset="-18"/>
                        </a:rPr>
                        <a:t>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3236">
                <a:tc>
                  <a:txBody>
                    <a:bodyPr/>
                    <a:lstStyle/>
                    <a:p>
                      <a:pPr algn="r"/>
                      <a:r>
                        <a:rPr lang="pl-PL" sz="2000" b="1" dirty="0">
                          <a:latin typeface="Titillium" pitchFamily="50" charset="-18"/>
                        </a:rPr>
                        <a:t>Liczba</a:t>
                      </a:r>
                      <a:r>
                        <a:rPr lang="pl-PL" sz="2000" b="1" baseline="0" dirty="0">
                          <a:latin typeface="Titillium" pitchFamily="50" charset="-18"/>
                        </a:rPr>
                        <a:t> maszyn, tryb pracy </a:t>
                      </a:r>
                      <a:endParaRPr lang="pl-PL" sz="2000" b="1" dirty="0">
                        <a:latin typeface="Titillium" pitchFamily="50" charset="-1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solidFill>
                            <a:schemeClr val="tx1"/>
                          </a:solidFill>
                          <a:latin typeface="Titillium" pitchFamily="50" charset="-18"/>
                        </a:rPr>
                        <a:t>83 (24/7 oraz 24/5)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044">
                <a:tc>
                  <a:txBody>
                    <a:bodyPr/>
                    <a:lstStyle/>
                    <a:p>
                      <a:pPr algn="r"/>
                      <a:r>
                        <a:rPr lang="pl-PL" sz="2000" b="1" dirty="0">
                          <a:latin typeface="Titillium" pitchFamily="50" charset="-18"/>
                        </a:rPr>
                        <a:t>Specjalizacja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Titillium" pitchFamily="50" charset="-18"/>
                        </a:rPr>
                        <a:t>ok.</a:t>
                      </a:r>
                      <a:r>
                        <a:rPr lang="pl-PL" sz="2000" baseline="0" dirty="0">
                          <a:latin typeface="Titillium" pitchFamily="50" charset="-18"/>
                        </a:rPr>
                        <a:t> </a:t>
                      </a:r>
                      <a:r>
                        <a:rPr lang="pl-PL" sz="2000" b="1" baseline="0" dirty="0">
                          <a:latin typeface="Titillium" pitchFamily="50" charset="-18"/>
                        </a:rPr>
                        <a:t>90</a:t>
                      </a:r>
                      <a:r>
                        <a:rPr lang="pl-PL" sz="2000" b="1" dirty="0">
                          <a:latin typeface="Titillium" pitchFamily="50" charset="-18"/>
                        </a:rPr>
                        <a:t>% motoryzacja</a:t>
                      </a:r>
                      <a:endParaRPr lang="pl-PL" sz="2000" dirty="0">
                        <a:latin typeface="Titillium" pitchFamily="50" charset="-1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60177">
                <a:tc>
                  <a:txBody>
                    <a:bodyPr/>
                    <a:lstStyle/>
                    <a:p>
                      <a:pPr algn="r"/>
                      <a:r>
                        <a:rPr lang="pl-PL" sz="2000" b="1" dirty="0">
                          <a:latin typeface="Titillium" pitchFamily="50" charset="-18"/>
                        </a:rPr>
                        <a:t>Najważniejsi</a:t>
                      </a:r>
                      <a:r>
                        <a:rPr lang="pl-PL" sz="2000" b="1" baseline="0" dirty="0">
                          <a:latin typeface="Titillium" pitchFamily="50" charset="-18"/>
                        </a:rPr>
                        <a:t> klienci</a:t>
                      </a:r>
                      <a:endParaRPr lang="pl-PL" sz="2000" b="1" dirty="0">
                        <a:latin typeface="Titillium" pitchFamily="50" charset="-1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latin typeface="Titillium" pitchFamily="50" charset="-18"/>
                        </a:rPr>
                        <a:t>Volkswagen,</a:t>
                      </a:r>
                      <a:r>
                        <a:rPr lang="pl-PL" sz="2000" b="1" baseline="0" dirty="0">
                          <a:latin typeface="Titillium" pitchFamily="50" charset="-18"/>
                        </a:rPr>
                        <a:t> Jaguar Land Rover, BMW, Ford, Audi, Yanfeng Automotive Interiors, Lear Corporation, </a:t>
                      </a:r>
                      <a:r>
                        <a:rPr lang="pl-PL" sz="2000" b="1" baseline="0" dirty="0" err="1">
                          <a:latin typeface="Titillium" pitchFamily="50" charset="-18"/>
                        </a:rPr>
                        <a:t>Adient</a:t>
                      </a:r>
                      <a:endParaRPr lang="pl-PL" sz="2000" b="1" dirty="0">
                        <a:latin typeface="Titillium" pitchFamily="50" charset="-1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0442">
                <a:tc>
                  <a:txBody>
                    <a:bodyPr/>
                    <a:lstStyle/>
                    <a:p>
                      <a:pPr algn="r"/>
                      <a:r>
                        <a:rPr lang="pl-PL" sz="2000" b="1" dirty="0">
                          <a:latin typeface="Titillium" pitchFamily="50" charset="-18"/>
                        </a:rPr>
                        <a:t>Zatrudnienie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Titillium" pitchFamily="50" charset="-18"/>
                        </a:rPr>
                        <a:t>470 pracowników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8044">
                <a:tc>
                  <a:txBody>
                    <a:bodyPr/>
                    <a:lstStyle/>
                    <a:p>
                      <a:pPr algn="r"/>
                      <a:r>
                        <a:rPr lang="pl-PL" sz="2000" b="1" dirty="0">
                          <a:latin typeface="Titillium" pitchFamily="50" charset="-18"/>
                        </a:rPr>
                        <a:t>Surowiec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dirty="0">
                          <a:solidFill>
                            <a:srgbClr val="FF0000"/>
                          </a:solidFill>
                          <a:latin typeface="Titillium" pitchFamily="50" charset="-18"/>
                        </a:rPr>
                        <a:t>własny surowiec</a:t>
                      </a:r>
                      <a:r>
                        <a:rPr lang="pl-PL" sz="2000" b="1" baseline="0" dirty="0">
                          <a:solidFill>
                            <a:srgbClr val="FF0000"/>
                          </a:solidFill>
                          <a:latin typeface="Titillium" pitchFamily="50" charset="-18"/>
                        </a:rPr>
                        <a:t> pod marką FAWO</a:t>
                      </a:r>
                      <a:r>
                        <a:rPr lang="pl-PL" sz="2000" b="1" baseline="0" dirty="0">
                          <a:solidFill>
                            <a:srgbClr val="FF0000"/>
                          </a:solidFill>
                          <a:latin typeface="Titillium" pitchFamily="50" charset="-18"/>
                          <a:cs typeface="Arial"/>
                        </a:rPr>
                        <a:t>®</a:t>
                      </a:r>
                      <a:r>
                        <a:rPr lang="pl-PL" sz="2000" b="1" baseline="0" dirty="0">
                          <a:solidFill>
                            <a:srgbClr val="FF0000"/>
                          </a:solidFill>
                          <a:latin typeface="Titillium" pitchFamily="50" charset="-18"/>
                        </a:rPr>
                        <a:t>CEL</a:t>
                      </a:r>
                      <a:endParaRPr lang="pl-PL" sz="2000" b="1" dirty="0">
                        <a:solidFill>
                          <a:srgbClr val="FF0000"/>
                        </a:solidFill>
                        <a:latin typeface="Titillium" pitchFamily="50" charset="-1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1" name="Prostokąt 20"/>
          <p:cNvSpPr/>
          <p:nvPr/>
        </p:nvSpPr>
        <p:spPr>
          <a:xfrm>
            <a:off x="9292122" y="7264831"/>
            <a:ext cx="39579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6193" algn="r">
              <a:buClr>
                <a:srgbClr val="C00000"/>
              </a:buClr>
            </a:pPr>
            <a:r>
              <a:rPr lang="pl-PL" sz="2400" b="1" dirty="0">
                <a:solidFill>
                  <a:srgbClr val="0000FF"/>
                </a:solidFill>
                <a:latin typeface="Titillium" pitchFamily="50" charset="-18"/>
              </a:rPr>
              <a:t>Certyfikaty</a:t>
            </a:r>
          </a:p>
          <a:p>
            <a:pPr marL="306193" lvl="0" algn="r">
              <a:buClr>
                <a:srgbClr val="C00000"/>
              </a:buClr>
            </a:pPr>
            <a:r>
              <a:rPr lang="pl-PL" sz="1600" dirty="0">
                <a:latin typeface="Titillium" pitchFamily="50" charset="-18"/>
              </a:rPr>
              <a:t>ISO 9001, </a:t>
            </a:r>
            <a:r>
              <a:rPr lang="pl-PL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IATF</a:t>
            </a:r>
            <a:r>
              <a:rPr lang="pl-PL" sz="1600" dirty="0">
                <a:latin typeface="Titillium" pitchFamily="50" charset="-18"/>
              </a:rPr>
              <a:t>, ISO 14001, </a:t>
            </a:r>
            <a:br>
              <a:rPr lang="pl-PL" sz="1600" dirty="0">
                <a:latin typeface="Titillium" pitchFamily="50" charset="-18"/>
              </a:rPr>
            </a:br>
            <a:r>
              <a:rPr lang="pl-PL" sz="1600" dirty="0">
                <a:latin typeface="Titillium" pitchFamily="50" charset="-18"/>
              </a:rPr>
              <a:t>China Compulsory Certificate</a:t>
            </a:r>
          </a:p>
        </p:txBody>
      </p:sp>
      <p:sp>
        <p:nvSpPr>
          <p:cNvPr id="22" name="Prostokąt 21"/>
          <p:cNvSpPr/>
          <p:nvPr/>
        </p:nvSpPr>
        <p:spPr>
          <a:xfrm>
            <a:off x="11953900" y="7264831"/>
            <a:ext cx="53285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6193" algn="r">
              <a:buClr>
                <a:srgbClr val="C00000"/>
              </a:buClr>
            </a:pPr>
            <a:r>
              <a:rPr lang="pl-PL" sz="2400" b="1" dirty="0">
                <a:solidFill>
                  <a:srgbClr val="0000FF"/>
                </a:solidFill>
                <a:latin typeface="Titillium" pitchFamily="50" charset="-18"/>
              </a:rPr>
              <a:t>Status preferowanego </a:t>
            </a:r>
          </a:p>
          <a:p>
            <a:pPr marL="306193" algn="r">
              <a:buClr>
                <a:srgbClr val="C00000"/>
              </a:buClr>
            </a:pPr>
            <a:r>
              <a:rPr lang="pl-PL" sz="2400" b="1" dirty="0">
                <a:solidFill>
                  <a:srgbClr val="0000FF"/>
                </a:solidFill>
                <a:latin typeface="Titillium" pitchFamily="50" charset="-18"/>
              </a:rPr>
              <a:t>dostawcy </a:t>
            </a:r>
          </a:p>
          <a:p>
            <a:pPr marL="306193" algn="r">
              <a:buClr>
                <a:srgbClr val="C00000"/>
              </a:buClr>
            </a:pPr>
            <a:r>
              <a:rPr lang="pl-PL" sz="1600" dirty="0">
                <a:latin typeface="Titillium" pitchFamily="50" charset="-18"/>
              </a:rPr>
              <a:t>Jaguar Land Rover</a:t>
            </a:r>
          </a:p>
          <a:p>
            <a:pPr marL="306193" algn="r">
              <a:buClr>
                <a:srgbClr val="C00000"/>
              </a:buClr>
            </a:pPr>
            <a:r>
              <a:rPr lang="pl-PL" sz="1600" dirty="0">
                <a:latin typeface="Titillium" pitchFamily="50" charset="-18"/>
              </a:rPr>
              <a:t>Volkswagen, Ford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576635" y="534988"/>
            <a:ext cx="6552728" cy="1184934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39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Kluczowe informacje</a:t>
            </a:r>
          </a:p>
        </p:txBody>
      </p:sp>
    </p:spTree>
    <p:extLst>
      <p:ext uri="{BB962C8B-B14F-4D97-AF65-F5344CB8AC3E}">
        <p14:creationId xmlns:p14="http://schemas.microsoft.com/office/powerpoint/2010/main" val="1568708622"/>
      </p:ext>
    </p:extLst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D:\IZOBLOK\BeeProduction\zdjęcia_produkcja_IB\_PTR57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35" y="2887497"/>
            <a:ext cx="3532156" cy="235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D:\IZOBLOK\BeeProduction\zdjęcia_produkcja_IB\_PTR5522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75" y="2888737"/>
            <a:ext cx="3541135" cy="236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:\IZOBLOK\BeeProduction\zdjęcia_produkcja_IB\_PTR5938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75" y="5473705"/>
            <a:ext cx="3510001" cy="234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D:\IZOBLOK\BeeProduction\zdjęcia_produkcja_IB\_PTR59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35" y="5463294"/>
            <a:ext cx="3512108" cy="234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1970" y="5474573"/>
            <a:ext cx="3541135" cy="237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Prostokąt 10"/>
          <p:cNvSpPr/>
          <p:nvPr/>
        </p:nvSpPr>
        <p:spPr>
          <a:xfrm>
            <a:off x="576635" y="534988"/>
            <a:ext cx="6552728" cy="1492710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39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z="52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Kluczowe informacje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409" y="5473705"/>
            <a:ext cx="3511600" cy="236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1971" y="2914029"/>
            <a:ext cx="3541135" cy="233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8878" y="722033"/>
            <a:ext cx="5761219" cy="197003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06027" y="722033"/>
            <a:ext cx="3243353" cy="197003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95408" y="2914029"/>
            <a:ext cx="3511600" cy="233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03801"/>
      </p:ext>
    </p:extLst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648643" y="5215514"/>
            <a:ext cx="2775720" cy="3108537"/>
          </a:xfrm>
          <a:prstGeom prst="rect">
            <a:avLst/>
          </a:prstGeom>
        </p:spPr>
        <p:txBody>
          <a:bodyPr wrap="square" lIns="91433" tIns="45717" rIns="91433" bIns="45717">
            <a:spAutoFit/>
          </a:bodyPr>
          <a:lstStyle/>
          <a:p>
            <a:r>
              <a:rPr lang="en-GB" sz="2800" dirty="0">
                <a:solidFill>
                  <a:srgbClr val="00009E"/>
                </a:solidFill>
                <a:latin typeface="Titilium"/>
              </a:rPr>
              <a:t>Belgi</a:t>
            </a:r>
            <a:r>
              <a:rPr lang="pl-PL" sz="2800" dirty="0">
                <a:solidFill>
                  <a:srgbClr val="00009E"/>
                </a:solidFill>
                <a:latin typeface="Titilium"/>
              </a:rPr>
              <a:t>a</a:t>
            </a:r>
          </a:p>
          <a:p>
            <a:r>
              <a:rPr lang="en-GB" sz="2800" dirty="0">
                <a:solidFill>
                  <a:srgbClr val="00009E"/>
                </a:solidFill>
                <a:latin typeface="Titilium"/>
              </a:rPr>
              <a:t>Braz</a:t>
            </a:r>
            <a:r>
              <a:rPr lang="pl-PL" sz="2800" dirty="0">
                <a:solidFill>
                  <a:srgbClr val="00009E"/>
                </a:solidFill>
                <a:latin typeface="Titilium"/>
              </a:rPr>
              <a:t>ylia</a:t>
            </a:r>
          </a:p>
          <a:p>
            <a:r>
              <a:rPr lang="en-GB" sz="2800" dirty="0">
                <a:solidFill>
                  <a:srgbClr val="00009E"/>
                </a:solidFill>
                <a:latin typeface="Titilium"/>
              </a:rPr>
              <a:t>Chech</a:t>
            </a:r>
            <a:r>
              <a:rPr lang="pl-PL" sz="2800" dirty="0">
                <a:solidFill>
                  <a:srgbClr val="00009E"/>
                </a:solidFill>
                <a:latin typeface="Titilium"/>
              </a:rPr>
              <a:t>y</a:t>
            </a:r>
          </a:p>
          <a:p>
            <a:r>
              <a:rPr lang="en-GB" sz="2800" dirty="0">
                <a:solidFill>
                  <a:srgbClr val="00009E"/>
                </a:solidFill>
                <a:latin typeface="Titilium"/>
              </a:rPr>
              <a:t>Chin</a:t>
            </a:r>
            <a:r>
              <a:rPr lang="pl-PL" sz="2800" dirty="0">
                <a:solidFill>
                  <a:srgbClr val="00009E"/>
                </a:solidFill>
                <a:latin typeface="Titilium"/>
              </a:rPr>
              <a:t>y</a:t>
            </a:r>
          </a:p>
          <a:p>
            <a:r>
              <a:rPr lang="en-GB" sz="2800" dirty="0">
                <a:solidFill>
                  <a:srgbClr val="00009E"/>
                </a:solidFill>
                <a:latin typeface="Titilium"/>
              </a:rPr>
              <a:t>Franc</a:t>
            </a:r>
            <a:r>
              <a:rPr lang="pl-PL" sz="2800" dirty="0">
                <a:solidFill>
                  <a:srgbClr val="00009E"/>
                </a:solidFill>
                <a:latin typeface="Titilium"/>
              </a:rPr>
              <a:t>ja</a:t>
            </a:r>
          </a:p>
          <a:p>
            <a:r>
              <a:rPr lang="pl-PL" sz="2800" dirty="0">
                <a:solidFill>
                  <a:srgbClr val="00009E"/>
                </a:solidFill>
                <a:latin typeface="Titilium"/>
              </a:rPr>
              <a:t>Hiszpania</a:t>
            </a:r>
          </a:p>
          <a:p>
            <a:r>
              <a:rPr lang="pl-PL" sz="2800" dirty="0">
                <a:solidFill>
                  <a:srgbClr val="00009E"/>
                </a:solidFill>
                <a:latin typeface="Titilium"/>
              </a:rPr>
              <a:t>I</a:t>
            </a:r>
            <a:r>
              <a:rPr lang="en-GB" sz="2800" dirty="0">
                <a:solidFill>
                  <a:srgbClr val="00009E"/>
                </a:solidFill>
                <a:latin typeface="Titilium"/>
              </a:rPr>
              <a:t>ndi</a:t>
            </a:r>
            <a:r>
              <a:rPr lang="pl-PL" sz="2800" dirty="0">
                <a:solidFill>
                  <a:srgbClr val="00009E"/>
                </a:solidFill>
                <a:latin typeface="Titilium"/>
              </a:rPr>
              <a:t>e</a:t>
            </a:r>
            <a:r>
              <a:rPr lang="en-GB" sz="2800" dirty="0">
                <a:solidFill>
                  <a:srgbClr val="00009E"/>
                </a:solidFill>
                <a:latin typeface="Titilium"/>
              </a:rPr>
              <a:t> </a:t>
            </a:r>
            <a:endParaRPr lang="pl-PL" sz="2800" dirty="0">
              <a:solidFill>
                <a:srgbClr val="00009E"/>
              </a:solidFill>
              <a:latin typeface="Titilium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3096915" y="5215508"/>
            <a:ext cx="360627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rgbClr val="00009E"/>
                </a:solidFill>
                <a:latin typeface="Titilium"/>
              </a:rPr>
              <a:t>Niemcy</a:t>
            </a:r>
          </a:p>
          <a:p>
            <a:r>
              <a:rPr lang="en-GB" sz="2800" dirty="0">
                <a:solidFill>
                  <a:srgbClr val="00009E"/>
                </a:solidFill>
                <a:latin typeface="Titilium"/>
              </a:rPr>
              <a:t>Me</a:t>
            </a:r>
            <a:r>
              <a:rPr lang="pl-PL" sz="2800" dirty="0">
                <a:solidFill>
                  <a:srgbClr val="00009E"/>
                </a:solidFill>
                <a:latin typeface="Titilium"/>
              </a:rPr>
              <a:t>ksyk</a:t>
            </a:r>
          </a:p>
          <a:p>
            <a:r>
              <a:rPr lang="pl-PL" sz="2800" dirty="0">
                <a:solidFill>
                  <a:srgbClr val="00009E"/>
                </a:solidFill>
                <a:latin typeface="Titilium"/>
              </a:rPr>
              <a:t>Słowacja</a:t>
            </a:r>
          </a:p>
          <a:p>
            <a:r>
              <a:rPr lang="pl-PL" sz="2800" dirty="0">
                <a:solidFill>
                  <a:srgbClr val="00009E"/>
                </a:solidFill>
                <a:latin typeface="Titilium"/>
              </a:rPr>
              <a:t>Tajlandia</a:t>
            </a:r>
          </a:p>
          <a:p>
            <a:r>
              <a:rPr lang="pl-PL" sz="2800" dirty="0">
                <a:solidFill>
                  <a:srgbClr val="00009E"/>
                </a:solidFill>
                <a:latin typeface="Titilium"/>
              </a:rPr>
              <a:t>USA</a:t>
            </a:r>
          </a:p>
          <a:p>
            <a:r>
              <a:rPr lang="pl-PL" sz="2800" dirty="0">
                <a:solidFill>
                  <a:srgbClr val="00009E"/>
                </a:solidFill>
                <a:latin typeface="Titilium"/>
              </a:rPr>
              <a:t>Wielka Brytania</a:t>
            </a:r>
          </a:p>
          <a:p>
            <a:r>
              <a:rPr lang="pl-PL" sz="2800" dirty="0">
                <a:solidFill>
                  <a:srgbClr val="00009E"/>
                </a:solidFill>
                <a:latin typeface="Titilium"/>
              </a:rPr>
              <a:t>Włochy</a:t>
            </a:r>
          </a:p>
          <a:p>
            <a:endParaRPr lang="pl-PL" sz="2800" dirty="0">
              <a:solidFill>
                <a:srgbClr val="00009E"/>
              </a:solidFill>
              <a:latin typeface="Titilium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576635" y="534988"/>
            <a:ext cx="6552728" cy="2046708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39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z="52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Kluczowe informacje</a:t>
            </a:r>
          </a:p>
          <a:p>
            <a:r>
              <a:rPr lang="pl-PL" sz="3600" spc="150" dirty="0">
                <a:solidFill>
                  <a:schemeClr val="bg1">
                    <a:lumMod val="6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Obecność rynkowa</a:t>
            </a:r>
          </a:p>
        </p:txBody>
      </p:sp>
    </p:spTree>
    <p:extLst>
      <p:ext uri="{BB962C8B-B14F-4D97-AF65-F5344CB8AC3E}">
        <p14:creationId xmlns:p14="http://schemas.microsoft.com/office/powerpoint/2010/main" val="4224167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rostokąt 37"/>
          <p:cNvSpPr/>
          <p:nvPr/>
        </p:nvSpPr>
        <p:spPr>
          <a:xfrm>
            <a:off x="10660462" y="1827776"/>
            <a:ext cx="44307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Clr>
                <a:srgbClr val="C00000"/>
              </a:buClr>
            </a:pPr>
            <a:r>
              <a:rPr lang="pl-PL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Główni Akcjonariusze</a:t>
            </a:r>
          </a:p>
        </p:txBody>
      </p:sp>
      <p:sp>
        <p:nvSpPr>
          <p:cNvPr id="39" name="Prostokąt 38"/>
          <p:cNvSpPr/>
          <p:nvPr/>
        </p:nvSpPr>
        <p:spPr>
          <a:xfrm>
            <a:off x="12604350" y="5647556"/>
            <a:ext cx="48395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Clr>
                <a:srgbClr val="C00000"/>
              </a:buClr>
            </a:pPr>
            <a:r>
              <a:rPr lang="pl-PL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Pozostali Akcjonariusze</a:t>
            </a:r>
          </a:p>
        </p:txBody>
      </p:sp>
      <p:sp>
        <p:nvSpPr>
          <p:cNvPr id="40" name="Prostokąt 39"/>
          <p:cNvSpPr/>
          <p:nvPr/>
        </p:nvSpPr>
        <p:spPr>
          <a:xfrm>
            <a:off x="7422586" y="2665806"/>
            <a:ext cx="16946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800" dirty="0">
                <a:solidFill>
                  <a:srgbClr val="FF004A"/>
                </a:solidFill>
                <a:latin typeface="Titillium Lt" pitchFamily="50" charset="-18"/>
                <a:cs typeface="Helvetica" pitchFamily="34" charset="0"/>
              </a:rPr>
              <a:t>16,7%</a:t>
            </a:r>
            <a:endParaRPr lang="pl-PL" sz="4800" dirty="0">
              <a:solidFill>
                <a:srgbClr val="FF004A"/>
              </a:solidFill>
              <a:latin typeface="Titillium Lt" pitchFamily="50" charset="-18"/>
            </a:endParaRPr>
          </a:p>
        </p:txBody>
      </p:sp>
      <p:sp>
        <p:nvSpPr>
          <p:cNvPr id="41" name="Prostokąt 40"/>
          <p:cNvSpPr/>
          <p:nvPr/>
        </p:nvSpPr>
        <p:spPr>
          <a:xfrm>
            <a:off x="5190338" y="2665811"/>
            <a:ext cx="16946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800" dirty="0">
                <a:solidFill>
                  <a:srgbClr val="FF004A"/>
                </a:solidFill>
                <a:latin typeface="Titillium Lt" pitchFamily="50" charset="-18"/>
                <a:cs typeface="Helvetica" pitchFamily="34" charset="0"/>
              </a:rPr>
              <a:t>17,7%</a:t>
            </a:r>
            <a:endParaRPr lang="pl-PL" sz="4800" dirty="0">
              <a:solidFill>
                <a:srgbClr val="FF004A"/>
              </a:solidFill>
              <a:latin typeface="Titillium Lt" pitchFamily="50" charset="-18"/>
            </a:endParaRPr>
          </a:p>
        </p:txBody>
      </p:sp>
      <p:sp>
        <p:nvSpPr>
          <p:cNvPr id="43" name="Prostokąt 42"/>
          <p:cNvSpPr/>
          <p:nvPr/>
        </p:nvSpPr>
        <p:spPr>
          <a:xfrm>
            <a:off x="9741082" y="2567792"/>
            <a:ext cx="16946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800" dirty="0">
                <a:solidFill>
                  <a:srgbClr val="320CD6"/>
                </a:solidFill>
                <a:latin typeface="Titillium Lt" pitchFamily="50" charset="-18"/>
                <a:cs typeface="Helvetica" pitchFamily="34" charset="0"/>
              </a:rPr>
              <a:t>12,6%</a:t>
            </a:r>
            <a:endParaRPr lang="pl-PL" sz="4800" dirty="0">
              <a:solidFill>
                <a:srgbClr val="320CD6"/>
              </a:solidFill>
              <a:latin typeface="Titillium Lt" pitchFamily="50" charset="-18"/>
            </a:endParaRPr>
          </a:p>
        </p:txBody>
      </p:sp>
      <p:sp>
        <p:nvSpPr>
          <p:cNvPr id="44" name="Prostokąt 43"/>
          <p:cNvSpPr/>
          <p:nvPr/>
        </p:nvSpPr>
        <p:spPr>
          <a:xfrm>
            <a:off x="11879695" y="2567791"/>
            <a:ext cx="16946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800" dirty="0">
                <a:solidFill>
                  <a:srgbClr val="320CD6"/>
                </a:solidFill>
                <a:latin typeface="Titillium Lt" pitchFamily="50" charset="-18"/>
                <a:cs typeface="Helvetica" pitchFamily="34" charset="0"/>
              </a:rPr>
              <a:t>10,7%</a:t>
            </a:r>
            <a:endParaRPr lang="pl-PL" sz="4800" dirty="0">
              <a:solidFill>
                <a:srgbClr val="320CD6"/>
              </a:solidFill>
              <a:latin typeface="Titillium Lt" pitchFamily="50" charset="-18"/>
            </a:endParaRPr>
          </a:p>
        </p:txBody>
      </p:sp>
      <p:sp>
        <p:nvSpPr>
          <p:cNvPr id="46" name="Prostokąt 45"/>
          <p:cNvSpPr/>
          <p:nvPr/>
        </p:nvSpPr>
        <p:spPr>
          <a:xfrm>
            <a:off x="14175566" y="6162421"/>
            <a:ext cx="16946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800" dirty="0">
                <a:solidFill>
                  <a:srgbClr val="320CD6"/>
                </a:solidFill>
                <a:latin typeface="Titillium Lt" pitchFamily="50" charset="-18"/>
                <a:cs typeface="Helvetica" pitchFamily="34" charset="0"/>
              </a:rPr>
              <a:t>42,3%</a:t>
            </a:r>
            <a:endParaRPr lang="pl-PL" sz="4800" dirty="0">
              <a:solidFill>
                <a:srgbClr val="320CD6"/>
              </a:solidFill>
              <a:latin typeface="Titillium Lt" pitchFamily="50" charset="-18"/>
            </a:endParaRPr>
          </a:p>
        </p:txBody>
      </p:sp>
      <p:sp>
        <p:nvSpPr>
          <p:cNvPr id="47" name="Prostokąt 46"/>
          <p:cNvSpPr/>
          <p:nvPr/>
        </p:nvSpPr>
        <p:spPr>
          <a:xfrm>
            <a:off x="5505337" y="3492470"/>
            <a:ext cx="9669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223 695 </a:t>
            </a:r>
          </a:p>
          <a:p>
            <a:pPr algn="ctr"/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akcji</a:t>
            </a:r>
          </a:p>
        </p:txBody>
      </p:sp>
      <p:sp>
        <p:nvSpPr>
          <p:cNvPr id="49" name="Prostokąt 48"/>
          <p:cNvSpPr/>
          <p:nvPr/>
        </p:nvSpPr>
        <p:spPr>
          <a:xfrm>
            <a:off x="12262304" y="3449230"/>
            <a:ext cx="9914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135 912 </a:t>
            </a:r>
          </a:p>
          <a:p>
            <a:pPr algn="ctr"/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akcji</a:t>
            </a:r>
          </a:p>
        </p:txBody>
      </p:sp>
      <p:sp>
        <p:nvSpPr>
          <p:cNvPr id="50" name="Prostokąt 49"/>
          <p:cNvSpPr/>
          <p:nvPr/>
        </p:nvSpPr>
        <p:spPr>
          <a:xfrm>
            <a:off x="10063364" y="3449231"/>
            <a:ext cx="9914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160 000 </a:t>
            </a:r>
          </a:p>
          <a:p>
            <a:pPr algn="ctr"/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akcji</a:t>
            </a:r>
          </a:p>
        </p:txBody>
      </p:sp>
      <p:sp>
        <p:nvSpPr>
          <p:cNvPr id="52" name="Prostokąt 51"/>
          <p:cNvSpPr/>
          <p:nvPr/>
        </p:nvSpPr>
        <p:spPr>
          <a:xfrm>
            <a:off x="7760025" y="3496808"/>
            <a:ext cx="9220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211 300</a:t>
            </a:r>
          </a:p>
          <a:p>
            <a:pPr algn="ctr"/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</a:rPr>
              <a:t>akcji</a:t>
            </a:r>
          </a:p>
        </p:txBody>
      </p:sp>
      <p:sp>
        <p:nvSpPr>
          <p:cNvPr id="53" name="Prostokąt 52"/>
          <p:cNvSpPr/>
          <p:nvPr/>
        </p:nvSpPr>
        <p:spPr>
          <a:xfrm>
            <a:off x="14539446" y="6923508"/>
            <a:ext cx="9669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536 093 </a:t>
            </a:r>
          </a:p>
          <a:p>
            <a:pPr algn="ctr"/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akcji</a:t>
            </a:r>
            <a:endParaRPr lang="pl-PL" sz="1600" dirty="0">
              <a:solidFill>
                <a:schemeClr val="tx1">
                  <a:lumMod val="85000"/>
                  <a:lumOff val="15000"/>
                </a:schemeClr>
              </a:solidFill>
              <a:latin typeface="Titillium Lt" pitchFamily="50" charset="-18"/>
            </a:endParaRPr>
          </a:p>
        </p:txBody>
      </p:sp>
      <p:sp>
        <p:nvSpPr>
          <p:cNvPr id="54" name="Prostokąt 53"/>
          <p:cNvSpPr/>
          <p:nvPr/>
        </p:nvSpPr>
        <p:spPr>
          <a:xfrm>
            <a:off x="4859661" y="4279404"/>
            <a:ext cx="22003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Przemysław Skrzydlak</a:t>
            </a:r>
            <a:endParaRPr lang="pl-PL" sz="1600" b="1" dirty="0">
              <a:solidFill>
                <a:schemeClr val="tx1">
                  <a:lumMod val="85000"/>
                  <a:lumOff val="15000"/>
                </a:schemeClr>
              </a:solidFill>
              <a:latin typeface="Titillium Lt" pitchFamily="50" charset="-18"/>
            </a:endParaRPr>
          </a:p>
        </p:txBody>
      </p:sp>
      <p:sp>
        <p:nvSpPr>
          <p:cNvPr id="55" name="Prostokąt 54"/>
          <p:cNvSpPr/>
          <p:nvPr/>
        </p:nvSpPr>
        <p:spPr>
          <a:xfrm>
            <a:off x="7209553" y="4289450"/>
            <a:ext cx="20229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Andrzej Kwiatkowski</a:t>
            </a:r>
            <a:endParaRPr lang="pl-PL" sz="1600" b="1" dirty="0">
              <a:solidFill>
                <a:schemeClr val="tx1">
                  <a:lumMod val="85000"/>
                  <a:lumOff val="15000"/>
                </a:schemeClr>
              </a:solidFill>
              <a:latin typeface="Titillium Lt" pitchFamily="50" charset="-18"/>
            </a:endParaRPr>
          </a:p>
        </p:txBody>
      </p:sp>
      <p:sp>
        <p:nvSpPr>
          <p:cNvPr id="57" name="Prostokąt 56"/>
          <p:cNvSpPr/>
          <p:nvPr/>
        </p:nvSpPr>
        <p:spPr>
          <a:xfrm>
            <a:off x="9576000" y="4279404"/>
            <a:ext cx="23428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Nationale-Nederlanden </a:t>
            </a:r>
          </a:p>
          <a:p>
            <a:pPr algn="ctr"/>
            <a:r>
              <a:rPr lang="pl-PL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OFE</a:t>
            </a:r>
            <a:endParaRPr lang="pl-PL" sz="1600" b="1" dirty="0">
              <a:solidFill>
                <a:schemeClr val="tx1">
                  <a:lumMod val="85000"/>
                  <a:lumOff val="15000"/>
                </a:schemeClr>
              </a:solidFill>
              <a:latin typeface="Titillium Lt" pitchFamily="50" charset="-18"/>
            </a:endParaRPr>
          </a:p>
        </p:txBody>
      </p:sp>
      <p:sp>
        <p:nvSpPr>
          <p:cNvPr id="58" name="Prostokąt 57"/>
          <p:cNvSpPr/>
          <p:nvPr/>
        </p:nvSpPr>
        <p:spPr>
          <a:xfrm>
            <a:off x="12091536" y="4279403"/>
            <a:ext cx="16316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Noble Funds TFI</a:t>
            </a:r>
          </a:p>
          <a:p>
            <a:pPr algn="ctr"/>
            <a:r>
              <a:rPr lang="pl-PL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S.A.</a:t>
            </a:r>
          </a:p>
        </p:txBody>
      </p:sp>
      <p:sp>
        <p:nvSpPr>
          <p:cNvPr id="61" name="Prostokąt 60"/>
          <p:cNvSpPr/>
          <p:nvPr/>
        </p:nvSpPr>
        <p:spPr>
          <a:xfrm>
            <a:off x="1800771" y="6690508"/>
            <a:ext cx="3634328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6000"/>
              </a:lnSpc>
            </a:pPr>
            <a:r>
              <a:rPr lang="pl-PL" sz="12000" dirty="0">
                <a:solidFill>
                  <a:srgbClr val="00009E"/>
                </a:solidFill>
                <a:latin typeface="Titillium" pitchFamily="50" charset="-18"/>
                <a:cs typeface="Helvetica" pitchFamily="34" charset="0"/>
              </a:rPr>
              <a:t>100%</a:t>
            </a:r>
          </a:p>
          <a:p>
            <a:pPr algn="ctr"/>
            <a:r>
              <a:rPr lang="pl-PL" sz="2000" dirty="0">
                <a:solidFill>
                  <a:srgbClr val="00009E"/>
                </a:solidFill>
                <a:latin typeface="Titillium Lt" pitchFamily="50" charset="-18"/>
                <a:cs typeface="Helvetica" pitchFamily="34" charset="0"/>
              </a:rPr>
              <a:t>1 267 000 akcji</a:t>
            </a:r>
          </a:p>
        </p:txBody>
      </p:sp>
      <p:sp>
        <p:nvSpPr>
          <p:cNvPr id="62" name="object 21"/>
          <p:cNvSpPr/>
          <p:nvPr/>
        </p:nvSpPr>
        <p:spPr>
          <a:xfrm>
            <a:off x="5041131" y="5647556"/>
            <a:ext cx="1237792" cy="12689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Prostokąt 70"/>
          <p:cNvSpPr/>
          <p:nvPr/>
        </p:nvSpPr>
        <p:spPr>
          <a:xfrm>
            <a:off x="576634" y="534988"/>
            <a:ext cx="4613703" cy="1677376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39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Kluczowe informacje</a:t>
            </a:r>
          </a:p>
          <a:p>
            <a:r>
              <a:rPr lang="pl-PL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Akcjonariat</a:t>
            </a:r>
          </a:p>
        </p:txBody>
      </p:sp>
      <p:sp>
        <p:nvSpPr>
          <p:cNvPr id="28" name="Owal 30">
            <a:extLst>
              <a:ext uri="{FF2B5EF4-FFF2-40B4-BE49-F238E27FC236}">
                <a16:creationId xmlns:a16="http://schemas.microsoft.com/office/drawing/2014/main" id="{476C196F-0BBC-4FF0-8DA0-D4C7656426E5}"/>
              </a:ext>
            </a:extLst>
          </p:cNvPr>
          <p:cNvSpPr/>
          <p:nvPr/>
        </p:nvSpPr>
        <p:spPr>
          <a:xfrm>
            <a:off x="9576000" y="213965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29" name="Owal 29">
            <a:extLst>
              <a:ext uri="{FF2B5EF4-FFF2-40B4-BE49-F238E27FC236}">
                <a16:creationId xmlns:a16="http://schemas.microsoft.com/office/drawing/2014/main" id="{A10E0161-DDAF-485C-AC3C-B8EDC8D51F4C}"/>
              </a:ext>
            </a:extLst>
          </p:cNvPr>
          <p:cNvSpPr/>
          <p:nvPr/>
        </p:nvSpPr>
        <p:spPr>
          <a:xfrm>
            <a:off x="10036800" y="213965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30" name="Owal 28">
            <a:extLst>
              <a:ext uri="{FF2B5EF4-FFF2-40B4-BE49-F238E27FC236}">
                <a16:creationId xmlns:a16="http://schemas.microsoft.com/office/drawing/2014/main" id="{723660A5-B145-4CF8-8F7B-BF9B793965CF}"/>
              </a:ext>
            </a:extLst>
          </p:cNvPr>
          <p:cNvSpPr/>
          <p:nvPr/>
        </p:nvSpPr>
        <p:spPr>
          <a:xfrm>
            <a:off x="10496990" y="216214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31" name="Owal 27">
            <a:extLst>
              <a:ext uri="{FF2B5EF4-FFF2-40B4-BE49-F238E27FC236}">
                <a16:creationId xmlns:a16="http://schemas.microsoft.com/office/drawing/2014/main" id="{93DF793E-64D7-43F4-A117-75CE2CFA1AF1}"/>
              </a:ext>
            </a:extLst>
          </p:cNvPr>
          <p:cNvSpPr/>
          <p:nvPr/>
        </p:nvSpPr>
        <p:spPr>
          <a:xfrm>
            <a:off x="11017795" y="217718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32" name="Owal 26">
            <a:extLst>
              <a:ext uri="{FF2B5EF4-FFF2-40B4-BE49-F238E27FC236}">
                <a16:creationId xmlns:a16="http://schemas.microsoft.com/office/drawing/2014/main" id="{00DB0EDC-0997-4FE8-850F-679E5B18AA4A}"/>
              </a:ext>
            </a:extLst>
          </p:cNvPr>
          <p:cNvSpPr/>
          <p:nvPr/>
        </p:nvSpPr>
        <p:spPr>
          <a:xfrm>
            <a:off x="11418590" y="217718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33" name="Owal 25">
            <a:extLst>
              <a:ext uri="{FF2B5EF4-FFF2-40B4-BE49-F238E27FC236}">
                <a16:creationId xmlns:a16="http://schemas.microsoft.com/office/drawing/2014/main" id="{1C993F14-25F4-4CAF-8E2B-459C7802F6AC}"/>
              </a:ext>
            </a:extLst>
          </p:cNvPr>
          <p:cNvSpPr/>
          <p:nvPr/>
        </p:nvSpPr>
        <p:spPr>
          <a:xfrm>
            <a:off x="11879695" y="217718"/>
            <a:ext cx="182880" cy="1828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D0D2D3"/>
              </a:solidFill>
            </a:endParaRPr>
          </a:p>
        </p:txBody>
      </p:sp>
      <p:sp>
        <p:nvSpPr>
          <p:cNvPr id="34" name="Owal 24">
            <a:extLst>
              <a:ext uri="{FF2B5EF4-FFF2-40B4-BE49-F238E27FC236}">
                <a16:creationId xmlns:a16="http://schemas.microsoft.com/office/drawing/2014/main" id="{8988A091-3654-4D54-99AD-3667F1826045}"/>
              </a:ext>
            </a:extLst>
          </p:cNvPr>
          <p:cNvSpPr/>
          <p:nvPr/>
        </p:nvSpPr>
        <p:spPr>
          <a:xfrm>
            <a:off x="12340800" y="217718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35" name="Owal 23">
            <a:extLst>
              <a:ext uri="{FF2B5EF4-FFF2-40B4-BE49-F238E27FC236}">
                <a16:creationId xmlns:a16="http://schemas.microsoft.com/office/drawing/2014/main" id="{4544C500-CE5F-434A-8A9A-BE6F0544BAF8}"/>
              </a:ext>
            </a:extLst>
          </p:cNvPr>
          <p:cNvSpPr/>
          <p:nvPr/>
        </p:nvSpPr>
        <p:spPr>
          <a:xfrm>
            <a:off x="12801600" y="217718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36" name="Owal 22">
            <a:extLst>
              <a:ext uri="{FF2B5EF4-FFF2-40B4-BE49-F238E27FC236}">
                <a16:creationId xmlns:a16="http://schemas.microsoft.com/office/drawing/2014/main" id="{D63FD844-0C28-4ED3-A5CB-9D06004C7C0C}"/>
              </a:ext>
            </a:extLst>
          </p:cNvPr>
          <p:cNvSpPr/>
          <p:nvPr/>
        </p:nvSpPr>
        <p:spPr>
          <a:xfrm>
            <a:off x="13262400" y="217718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37" name="Owal 20">
            <a:extLst>
              <a:ext uri="{FF2B5EF4-FFF2-40B4-BE49-F238E27FC236}">
                <a16:creationId xmlns:a16="http://schemas.microsoft.com/office/drawing/2014/main" id="{1D74AC40-6C3B-4446-AD4C-7BB5CCCE2980}"/>
              </a:ext>
            </a:extLst>
          </p:cNvPr>
          <p:cNvSpPr/>
          <p:nvPr/>
        </p:nvSpPr>
        <p:spPr>
          <a:xfrm>
            <a:off x="13723200" y="217718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45" name="Owal 19">
            <a:extLst>
              <a:ext uri="{FF2B5EF4-FFF2-40B4-BE49-F238E27FC236}">
                <a16:creationId xmlns:a16="http://schemas.microsoft.com/office/drawing/2014/main" id="{D12AEAE3-59E8-4AA6-B5B7-B98C9B0B0266}"/>
              </a:ext>
            </a:extLst>
          </p:cNvPr>
          <p:cNvSpPr/>
          <p:nvPr/>
        </p:nvSpPr>
        <p:spPr>
          <a:xfrm>
            <a:off x="14184000" y="220558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48" name="Owal 18">
            <a:extLst>
              <a:ext uri="{FF2B5EF4-FFF2-40B4-BE49-F238E27FC236}">
                <a16:creationId xmlns:a16="http://schemas.microsoft.com/office/drawing/2014/main" id="{5284EAB3-71B4-451B-A37B-737609A19A23}"/>
              </a:ext>
            </a:extLst>
          </p:cNvPr>
          <p:cNvSpPr/>
          <p:nvPr/>
        </p:nvSpPr>
        <p:spPr>
          <a:xfrm>
            <a:off x="14644800" y="220924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59" name="Owal 17">
            <a:extLst>
              <a:ext uri="{FF2B5EF4-FFF2-40B4-BE49-F238E27FC236}">
                <a16:creationId xmlns:a16="http://schemas.microsoft.com/office/drawing/2014/main" id="{90E279FA-DC09-4833-A3EF-0720B810D9BB}"/>
              </a:ext>
            </a:extLst>
          </p:cNvPr>
          <p:cNvSpPr/>
          <p:nvPr/>
        </p:nvSpPr>
        <p:spPr>
          <a:xfrm>
            <a:off x="15105600" y="220924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63" name="Owal 16">
            <a:extLst>
              <a:ext uri="{FF2B5EF4-FFF2-40B4-BE49-F238E27FC236}">
                <a16:creationId xmlns:a16="http://schemas.microsoft.com/office/drawing/2014/main" id="{35E3D7F8-7EC1-4EF9-A123-6A1713653465}"/>
              </a:ext>
            </a:extLst>
          </p:cNvPr>
          <p:cNvSpPr/>
          <p:nvPr/>
        </p:nvSpPr>
        <p:spPr>
          <a:xfrm>
            <a:off x="15566400" y="220924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64" name="Owal 15">
            <a:extLst>
              <a:ext uri="{FF2B5EF4-FFF2-40B4-BE49-F238E27FC236}">
                <a16:creationId xmlns:a16="http://schemas.microsoft.com/office/drawing/2014/main" id="{F24A001E-023F-4005-99A8-6BD1F85BF0FA}"/>
              </a:ext>
            </a:extLst>
          </p:cNvPr>
          <p:cNvSpPr/>
          <p:nvPr/>
        </p:nvSpPr>
        <p:spPr>
          <a:xfrm>
            <a:off x="16027200" y="220924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65" name="Owal 13">
            <a:extLst>
              <a:ext uri="{FF2B5EF4-FFF2-40B4-BE49-F238E27FC236}">
                <a16:creationId xmlns:a16="http://schemas.microsoft.com/office/drawing/2014/main" id="{55A08276-3A82-4BE1-AF6D-D8255A4D528C}"/>
              </a:ext>
            </a:extLst>
          </p:cNvPr>
          <p:cNvSpPr/>
          <p:nvPr/>
        </p:nvSpPr>
        <p:spPr>
          <a:xfrm>
            <a:off x="16488000" y="220924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66" name="Owal 12">
            <a:extLst>
              <a:ext uri="{FF2B5EF4-FFF2-40B4-BE49-F238E27FC236}">
                <a16:creationId xmlns:a16="http://schemas.microsoft.com/office/drawing/2014/main" id="{ABF7566A-F410-47E0-AB3F-B96C67399086}"/>
              </a:ext>
            </a:extLst>
          </p:cNvPr>
          <p:cNvSpPr/>
          <p:nvPr/>
        </p:nvSpPr>
        <p:spPr>
          <a:xfrm>
            <a:off x="16946972" y="220924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67" name="Owal 11">
            <a:extLst>
              <a:ext uri="{FF2B5EF4-FFF2-40B4-BE49-F238E27FC236}">
                <a16:creationId xmlns:a16="http://schemas.microsoft.com/office/drawing/2014/main" id="{4EA3EF64-C1C4-4E42-90B2-E5E225167158}"/>
              </a:ext>
            </a:extLst>
          </p:cNvPr>
          <p:cNvSpPr/>
          <p:nvPr/>
        </p:nvSpPr>
        <p:spPr>
          <a:xfrm>
            <a:off x="17408077" y="220924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68" name="Owal 9">
            <a:extLst>
              <a:ext uri="{FF2B5EF4-FFF2-40B4-BE49-F238E27FC236}">
                <a16:creationId xmlns:a16="http://schemas.microsoft.com/office/drawing/2014/main" id="{945E0E15-C31D-48AE-ABBA-E867934AA6EF}"/>
              </a:ext>
            </a:extLst>
          </p:cNvPr>
          <p:cNvSpPr/>
          <p:nvPr/>
        </p:nvSpPr>
        <p:spPr>
          <a:xfrm>
            <a:off x="17869182" y="220924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7970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19519</TotalTime>
  <Words>992</Words>
  <Application>Microsoft Office PowerPoint</Application>
  <PresentationFormat>Niestandardowy</PresentationFormat>
  <Paragraphs>390</Paragraphs>
  <Slides>15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5" baseType="lpstr">
      <vt:lpstr>Aero Matics</vt:lpstr>
      <vt:lpstr>Aero Matics Light</vt:lpstr>
      <vt:lpstr>Arial</vt:lpstr>
      <vt:lpstr>Calibri</vt:lpstr>
      <vt:lpstr>DINPro</vt:lpstr>
      <vt:lpstr>Titilium</vt:lpstr>
      <vt:lpstr>TitiliumText22l</vt:lpstr>
      <vt:lpstr>Titillium</vt:lpstr>
      <vt:lpstr>Titillium Lt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Dagmara Tymkow</dc:creator>
  <cp:lastModifiedBy>Anna Sypek</cp:lastModifiedBy>
  <cp:revision>594</cp:revision>
  <cp:lastPrinted>2019-05-07T09:09:07Z</cp:lastPrinted>
  <dcterms:created xsi:type="dcterms:W3CDTF">2014-11-01T11:14:55Z</dcterms:created>
  <dcterms:modified xsi:type="dcterms:W3CDTF">2020-05-05T10:02:28Z</dcterms:modified>
</cp:coreProperties>
</file>